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9" r:id="rId5"/>
    <p:sldId id="271" r:id="rId6"/>
    <p:sldId id="26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2" r:id="rId15"/>
    <p:sldId id="30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CCCC"/>
    <a:srgbClr val="FFFFCC"/>
    <a:srgbClr val="FFFF00"/>
    <a:srgbClr val="FFFF6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106" d="100"/>
          <a:sy n="106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olland" userId="9fa5f1b7-d805-4a52-b560-7111cceabec3" providerId="ADAL" clId="{C1C62C6C-B08C-41DB-80C3-EF117458C63E}"/>
    <pc:docChg chg="undo custSel modSld">
      <pc:chgData name="Elizabeth Holland" userId="9fa5f1b7-d805-4a52-b560-7111cceabec3" providerId="ADAL" clId="{C1C62C6C-B08C-41DB-80C3-EF117458C63E}" dt="2026-03-06T10:19:54.198" v="69" actId="20577"/>
      <pc:docMkLst>
        <pc:docMk/>
      </pc:docMkLst>
      <pc:sldChg chg="modSp mod">
        <pc:chgData name="Elizabeth Holland" userId="9fa5f1b7-d805-4a52-b560-7111cceabec3" providerId="ADAL" clId="{C1C62C6C-B08C-41DB-80C3-EF117458C63E}" dt="2026-02-13T16:46:36.895" v="62" actId="20577"/>
        <pc:sldMkLst>
          <pc:docMk/>
          <pc:sldMk cId="2850578894" sldId="298"/>
        </pc:sldMkLst>
        <pc:spChg chg="mod">
          <ac:chgData name="Elizabeth Holland" userId="9fa5f1b7-d805-4a52-b560-7111cceabec3" providerId="ADAL" clId="{C1C62C6C-B08C-41DB-80C3-EF117458C63E}" dt="2026-02-13T16:46:08.328" v="40" actId="20577"/>
          <ac:spMkLst>
            <pc:docMk/>
            <pc:sldMk cId="2850578894" sldId="298"/>
            <ac:spMk id="4" creationId="{9BC4F3AB-9E4F-4704-962B-1FAA60EA7487}"/>
          </ac:spMkLst>
        </pc:spChg>
        <pc:spChg chg="mod">
          <ac:chgData name="Elizabeth Holland" userId="9fa5f1b7-d805-4a52-b560-7111cceabec3" providerId="ADAL" clId="{C1C62C6C-B08C-41DB-80C3-EF117458C63E}" dt="2026-02-13T16:46:36.895" v="62" actId="20577"/>
          <ac:spMkLst>
            <pc:docMk/>
            <pc:sldMk cId="2850578894" sldId="298"/>
            <ac:spMk id="7" creationId="{CF999764-F4F7-4FA7-8415-FA808A1E3FB3}"/>
          </ac:spMkLst>
        </pc:spChg>
      </pc:sldChg>
      <pc:sldChg chg="modSp mod">
        <pc:chgData name="Elizabeth Holland" userId="9fa5f1b7-d805-4a52-b560-7111cceabec3" providerId="ADAL" clId="{C1C62C6C-B08C-41DB-80C3-EF117458C63E}" dt="2026-03-06T10:19:54.198" v="69" actId="20577"/>
        <pc:sldMkLst>
          <pc:docMk/>
          <pc:sldMk cId="237786640" sldId="301"/>
        </pc:sldMkLst>
        <pc:spChg chg="mod">
          <ac:chgData name="Elizabeth Holland" userId="9fa5f1b7-d805-4a52-b560-7111cceabec3" providerId="ADAL" clId="{C1C62C6C-B08C-41DB-80C3-EF117458C63E}" dt="2026-03-06T10:19:54.198" v="69" actId="20577"/>
          <ac:spMkLst>
            <pc:docMk/>
            <pc:sldMk cId="237786640" sldId="301"/>
            <ac:spMk id="6" creationId="{31C63CD1-059E-499B-94D7-A41CE163B1C3}"/>
          </ac:spMkLst>
        </pc:spChg>
      </pc:sldChg>
    </pc:docChg>
  </pc:docChgLst>
  <pc:docChgLst>
    <pc:chgData name="Heather Mcintosh" userId="e54ec402-bcb6-4c6d-b33c-ee90de9cd1ec" providerId="ADAL" clId="{2AE26029-55BE-4523-AB55-F91AAC65E924}"/>
    <pc:docChg chg="undo custSel modSld">
      <pc:chgData name="Heather Mcintosh" userId="e54ec402-bcb6-4c6d-b33c-ee90de9cd1ec" providerId="ADAL" clId="{2AE26029-55BE-4523-AB55-F91AAC65E924}" dt="2026-03-05T09:17:24.667" v="52" actId="1036"/>
      <pc:docMkLst>
        <pc:docMk/>
      </pc:docMkLst>
      <pc:sldChg chg="modSp">
        <pc:chgData name="Heather Mcintosh" userId="e54ec402-bcb6-4c6d-b33c-ee90de9cd1ec" providerId="ADAL" clId="{2AE26029-55BE-4523-AB55-F91AAC65E924}" dt="2026-02-18T14:25:14.097" v="23"/>
        <pc:sldMkLst>
          <pc:docMk/>
          <pc:sldMk cId="1665492591" sldId="297"/>
        </pc:sldMkLst>
        <pc:spChg chg="mod">
          <ac:chgData name="Heather Mcintosh" userId="e54ec402-bcb6-4c6d-b33c-ee90de9cd1ec" providerId="ADAL" clId="{2AE26029-55BE-4523-AB55-F91AAC65E924}" dt="2026-02-18T14:25:14.097" v="23"/>
          <ac:spMkLst>
            <pc:docMk/>
            <pc:sldMk cId="1665492591" sldId="297"/>
            <ac:spMk id="11" creationId="{71E579EF-21CB-47D1-9565-E215A3AB6A8D}"/>
          </ac:spMkLst>
        </pc:spChg>
      </pc:sldChg>
      <pc:sldChg chg="modSp mod">
        <pc:chgData name="Heather Mcintosh" userId="e54ec402-bcb6-4c6d-b33c-ee90de9cd1ec" providerId="ADAL" clId="{2AE26029-55BE-4523-AB55-F91AAC65E924}" dt="2026-03-04T12:04:27.532" v="41" actId="207"/>
        <pc:sldMkLst>
          <pc:docMk/>
          <pc:sldMk cId="2850578894" sldId="298"/>
        </pc:sldMkLst>
        <pc:spChg chg="mod">
          <ac:chgData name="Heather Mcintosh" userId="e54ec402-bcb6-4c6d-b33c-ee90de9cd1ec" providerId="ADAL" clId="{2AE26029-55BE-4523-AB55-F91AAC65E924}" dt="2026-03-04T12:04:27.532" v="41" actId="207"/>
          <ac:spMkLst>
            <pc:docMk/>
            <pc:sldMk cId="2850578894" sldId="298"/>
            <ac:spMk id="4" creationId="{9BC4F3AB-9E4F-4704-962B-1FAA60EA7487}"/>
          </ac:spMkLst>
        </pc:spChg>
        <pc:spChg chg="mod">
          <ac:chgData name="Heather Mcintosh" userId="e54ec402-bcb6-4c6d-b33c-ee90de9cd1ec" providerId="ADAL" clId="{2AE26029-55BE-4523-AB55-F91AAC65E924}" dt="2026-02-18T14:25:08.786" v="22"/>
          <ac:spMkLst>
            <pc:docMk/>
            <pc:sldMk cId="2850578894" sldId="298"/>
            <ac:spMk id="7" creationId="{CF999764-F4F7-4FA7-8415-FA808A1E3FB3}"/>
          </ac:spMkLst>
        </pc:spChg>
      </pc:sldChg>
      <pc:sldChg chg="modSp mod">
        <pc:chgData name="Heather Mcintosh" userId="e54ec402-bcb6-4c6d-b33c-ee90de9cd1ec" providerId="ADAL" clId="{2AE26029-55BE-4523-AB55-F91AAC65E924}" dt="2026-03-05T09:17:24.667" v="52" actId="1036"/>
        <pc:sldMkLst>
          <pc:docMk/>
          <pc:sldMk cId="237786640" sldId="301"/>
        </pc:sldMkLst>
        <pc:spChg chg="mod">
          <ac:chgData name="Heather Mcintosh" userId="e54ec402-bcb6-4c6d-b33c-ee90de9cd1ec" providerId="ADAL" clId="{2AE26029-55BE-4523-AB55-F91AAC65E924}" dt="2026-03-05T09:17:24.667" v="52" actId="1036"/>
          <ac:spMkLst>
            <pc:docMk/>
            <pc:sldMk cId="237786640" sldId="301"/>
            <ac:spMk id="6" creationId="{31C63CD1-059E-499B-94D7-A41CE163B1C3}"/>
          </ac:spMkLst>
        </pc:spChg>
      </pc:sldChg>
      <pc:sldChg chg="modSp">
        <pc:chgData name="Heather Mcintosh" userId="e54ec402-bcb6-4c6d-b33c-ee90de9cd1ec" providerId="ADAL" clId="{2AE26029-55BE-4523-AB55-F91AAC65E924}" dt="2026-02-18T14:25:01.370" v="21"/>
        <pc:sldMkLst>
          <pc:docMk/>
          <pc:sldMk cId="3394842236" sldId="302"/>
        </pc:sldMkLst>
        <pc:spChg chg="mod">
          <ac:chgData name="Heather Mcintosh" userId="e54ec402-bcb6-4c6d-b33c-ee90de9cd1ec" providerId="ADAL" clId="{2AE26029-55BE-4523-AB55-F91AAC65E924}" dt="2026-02-18T14:25:01.370" v="21"/>
          <ac:spMkLst>
            <pc:docMk/>
            <pc:sldMk cId="3394842236" sldId="302"/>
            <ac:spMk id="7" creationId="{CF999764-F4F7-4FA7-8415-FA808A1E3FB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'Results and Graphs Jan-Dec 2025'!$S$3</c:f>
              <c:strCache>
                <c:ptCount val="1"/>
                <c:pt idx="0">
                  <c:v>% of total score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A7A-472D-A0F6-5C1EFE5E6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A7A-472D-A0F6-5C1EFE5E6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A7A-472D-A0F6-5C1EFE5E6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A7A-472D-A0F6-5C1EFE5E68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A7A-472D-A0F6-5C1EFE5E681A}"/>
              </c:ext>
            </c:extLst>
          </c:dPt>
          <c:dLbls>
            <c:dLbl>
              <c:idx val="0"/>
              <c:layout>
                <c:manualLayout>
                  <c:x val="-4.3114780175940108E-2"/>
                  <c:y val="0.1422582823853457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94710688711354E-2"/>
                      <c:h val="6.7579358862191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7A-472D-A0F6-5C1EFE5E681A}"/>
                </c:ext>
              </c:extLst>
            </c:dLbl>
            <c:dLbl>
              <c:idx val="1"/>
              <c:layout>
                <c:manualLayout>
                  <c:x val="-2.8654427323090655E-2"/>
                  <c:y val="8.09411931616655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7A-472D-A0F6-5C1EFE5E681A}"/>
                </c:ext>
              </c:extLst>
            </c:dLbl>
            <c:dLbl>
              <c:idx val="2"/>
              <c:layout>
                <c:manualLayout>
                  <c:x val="-4.1703234212192027E-2"/>
                  <c:y val="0.140434702418954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7A-472D-A0F6-5C1EFE5E681A}"/>
                </c:ext>
              </c:extLst>
            </c:dLbl>
            <c:dLbl>
              <c:idx val="3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673753421337E-2"/>
                      <c:h val="6.2611208811542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7A-472D-A0F6-5C1EFE5E681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2025'!$K$4:$K$8</c:f>
              <c:strCache>
                <c:ptCount val="5"/>
                <c:pt idx="0">
                  <c:v>0 - worst score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best score</c:v>
                </c:pt>
              </c:strCache>
            </c:strRef>
          </c:cat>
          <c:val>
            <c:numRef>
              <c:f>'Results and Graphs Jan-Dec 2025'!$S$4:$S$8</c:f>
              <c:numCache>
                <c:formatCode>0.00</c:formatCode>
                <c:ptCount val="5"/>
                <c:pt idx="0">
                  <c:v>3.1372549019607843</c:v>
                </c:pt>
                <c:pt idx="1">
                  <c:v>0.98039215686274506</c:v>
                </c:pt>
                <c:pt idx="2">
                  <c:v>2.6470588235294117</c:v>
                </c:pt>
                <c:pt idx="3">
                  <c:v>18.03921568627451</c:v>
                </c:pt>
                <c:pt idx="4">
                  <c:v>75.196078431372541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A-472D-A0F6-5C1EFE5E68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81602549211703"/>
          <c:y val="0.6033673495134636"/>
          <c:w val="0.21435711688600256"/>
          <c:h val="0.344729956595189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'Results and Graphs Jan-Dec 2025'!$L$3</c:f>
              <c:strCache>
                <c:ptCount val="1"/>
                <c:pt idx="0">
                  <c:v>Contact 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091-4238-9E46-0BF12B39CF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091-4238-9E46-0BF12B39CF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091-4238-9E46-0BF12B39CF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091-4238-9E46-0BF12B39CF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091-4238-9E46-0BF12B39CF78}"/>
              </c:ext>
            </c:extLst>
          </c:dPt>
          <c:dLbls>
            <c:dLbl>
              <c:idx val="0"/>
              <c:layout>
                <c:manualLayout>
                  <c:x val="-4.4660202920396234E-2"/>
                  <c:y val="6.92879362610503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1-4238-9E46-0BF12B39CF78}"/>
                </c:ext>
              </c:extLst>
            </c:dLbl>
            <c:dLbl>
              <c:idx val="1"/>
              <c:layout>
                <c:manualLayout>
                  <c:x val="-3.9722813581273754E-2"/>
                  <c:y val="2.9604845493357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214710877970516E-2"/>
                      <c:h val="6.9917826590696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91-4238-9E46-0BF12B39CF78}"/>
                </c:ext>
              </c:extLst>
            </c:dLbl>
            <c:dLbl>
              <c:idx val="2"/>
              <c:layout>
                <c:manualLayout>
                  <c:x val="-6.3708011422154348E-2"/>
                  <c:y val="0.115136810195692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1-4238-9E46-0BF12B39CF78}"/>
                </c:ext>
              </c:extLst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1-4238-9E46-0BF12B39CF78}"/>
                </c:ext>
              </c:extLst>
            </c:dLbl>
            <c:dLbl>
              <c:idx val="4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91-4238-9E46-0BF12B39CF7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2025'!$V$4:$V$8</c:f>
              <c:strCache>
                <c:ptCount val="5"/>
                <c:pt idx="0">
                  <c:v>0 - Not easy at all 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Very easy</c:v>
                </c:pt>
              </c:strCache>
            </c:strRef>
          </c:cat>
          <c:val>
            <c:numRef>
              <c:f>'Results and Graphs Jan-Dec 2025'!$L$4:$L$8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45</c:v>
                </c:pt>
                <c:pt idx="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91-4238-9E46-0BF12B39CF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09741960602982"/>
          <c:y val="0.444096489278969"/>
          <c:w val="0.22430215461545314"/>
          <c:h val="0.50485858714111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'Results and Graphs Jan-Dec 2025'!$M$3</c:f>
              <c:strCache>
                <c:ptCount val="1"/>
                <c:pt idx="0">
                  <c:v>Helpful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99-460A-8C7A-BA802F391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99-460A-8C7A-BA802F391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99-460A-8C7A-BA802F391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699-460A-8C7A-BA802F391B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699-460A-8C7A-BA802F391B85}"/>
              </c:ext>
            </c:extLst>
          </c:dPt>
          <c:dLbls>
            <c:dLbl>
              <c:idx val="0"/>
              <c:layout>
                <c:manualLayout>
                  <c:x val="-3.2029223980118322E-2"/>
                  <c:y val="5.90063522716428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99-460A-8C7A-BA802F391B85}"/>
                </c:ext>
              </c:extLst>
            </c:dLbl>
            <c:dLbl>
              <c:idx val="2"/>
              <c:layout>
                <c:manualLayout>
                  <c:x val="-3.8138780375754106E-2"/>
                  <c:y val="7.27516531400584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99-460A-8C7A-BA802F391B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2025'!$X$4:$X$8</c:f>
              <c:strCache>
                <c:ptCount val="5"/>
                <c:pt idx="0">
                  <c:v>0 - Not at all helpful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Very helpful</c:v>
                </c:pt>
              </c:strCache>
            </c:strRef>
          </c:cat>
          <c:val>
            <c:numRef>
              <c:f>'Results and Graphs Jan-Dec 2025'!$M$4:$M$8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32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99-460A-8C7A-BA802F391B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18902504326342"/>
          <c:y val="0.61240271168336691"/>
          <c:w val="0.27092184952422704"/>
          <c:h val="0.349654671237852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2119169298649352E-2"/>
          <c:w val="0.95218410075648163"/>
          <c:h val="0.89813929404669324"/>
        </c:manualLayout>
      </c:layout>
      <c:pie3DChart>
        <c:varyColors val="1"/>
        <c:ser>
          <c:idx val="0"/>
          <c:order val="0"/>
          <c:tx>
            <c:strRef>
              <c:f>'Results and Graphs Jan-Dec 2025'!$N$3</c:f>
              <c:strCache>
                <c:ptCount val="1"/>
                <c:pt idx="0">
                  <c:v>Unbiased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82-4B4A-BECD-740EAFB9D9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82-4B4A-BECD-740EAFB9D9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E82-4B4A-BECD-740EAFB9D9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E82-4B4A-BECD-740EAFB9D9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E82-4B4A-BECD-740EAFB9D933}"/>
              </c:ext>
            </c:extLst>
          </c:dPt>
          <c:dLbls>
            <c:dLbl>
              <c:idx val="0"/>
              <c:layout>
                <c:manualLayout>
                  <c:x val="-3.3054786841866059E-2"/>
                  <c:y val="7.24504816925103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82-4B4A-BECD-740EAFB9D933}"/>
                </c:ext>
              </c:extLst>
            </c:dLbl>
            <c:dLbl>
              <c:idx val="2"/>
              <c:layout>
                <c:manualLayout>
                  <c:x val="-3.6666128005979133E-2"/>
                  <c:y val="5.960686907803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82-4B4A-BECD-740EAFB9D933}"/>
                </c:ext>
              </c:extLst>
            </c:dLbl>
            <c:dLbl>
              <c:idx val="3"/>
              <c:layout>
                <c:manualLayout>
                  <c:x val="-0.11919660441769096"/>
                  <c:y val="0.114337891027981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82-4B4A-BECD-740EAFB9D93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2025'!$Z$4:$Z$8</c:f>
              <c:strCache>
                <c:ptCount val="5"/>
                <c:pt idx="0">
                  <c:v>0 - Not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Very</c:v>
                </c:pt>
              </c:strCache>
            </c:strRef>
          </c:cat>
          <c:val>
            <c:numRef>
              <c:f>'Results and Graphs Jan-Dec 2025'!$N$4:$N$8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20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82-4B4A-BECD-740EAFB9D9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1588712365291"/>
          <c:y val="0.62751995809989369"/>
          <c:w val="0.18496732686267184"/>
          <c:h val="0.349654601869633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3541340512236E-2"/>
          <c:y val="0"/>
          <c:w val="0.73142448311099217"/>
          <c:h val="1"/>
        </c:manualLayout>
      </c:layout>
      <c:pie3DChart>
        <c:varyColors val="1"/>
        <c:ser>
          <c:idx val="0"/>
          <c:order val="0"/>
          <c:tx>
            <c:strRef>
              <c:f>'Results and Graphs Jan-Dec 2025'!$O$3</c:f>
              <c:strCache>
                <c:ptCount val="1"/>
                <c:pt idx="0">
                  <c:v>Difference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33E-460C-BA12-A6B6CC3D7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33E-460C-BA12-A6B6CC3D7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33E-460C-BA12-A6B6CC3D7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33E-460C-BA12-A6B6CC3D75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33E-460C-BA12-A6B6CC3D753E}"/>
              </c:ext>
            </c:extLst>
          </c:dPt>
          <c:dLbls>
            <c:dLbl>
              <c:idx val="0"/>
              <c:layout>
                <c:manualLayout>
                  <c:x val="-3.9240500957776994E-2"/>
                  <c:y val="0.100298496245515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E-460C-BA12-A6B6CC3D753E}"/>
                </c:ext>
              </c:extLst>
            </c:dLbl>
            <c:dLbl>
              <c:idx val="2"/>
              <c:layout>
                <c:manualLayout>
                  <c:x val="-4.0418096602704713E-2"/>
                  <c:y val="8.84534071377689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3E-460C-BA12-A6B6CC3D753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2025'!$AB$4:$AB$8</c:f>
              <c:strCache>
                <c:ptCount val="5"/>
                <c:pt idx="0">
                  <c:v>0 - No difference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A great deal of dfference</c:v>
                </c:pt>
              </c:strCache>
            </c:strRef>
          </c:cat>
          <c:val>
            <c:numRef>
              <c:f>'Results and Graphs Jan-Dec 2025'!$O$4:$O$8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6</c:v>
                </c:pt>
                <c:pt idx="3">
                  <c:v>48</c:v>
                </c:pt>
                <c:pt idx="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3E-460C-BA12-A6B6CC3D75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6711701106217"/>
          <c:y val="0.66028427396955891"/>
          <c:w val="0.33553053461273524"/>
          <c:h val="0.328548053484253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'Results and Graphs Jan-Dec 2025'!$P$3</c:f>
              <c:strCache>
                <c:ptCount val="1"/>
                <c:pt idx="0">
                  <c:v>Satisfied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80D-499E-8043-3D39A7BDC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80D-499E-8043-3D39A7BDC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80D-499E-8043-3D39A7BDC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80D-499E-8043-3D39A7BDCF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80D-499E-8043-3D39A7BDCF13}"/>
              </c:ext>
            </c:extLst>
          </c:dPt>
          <c:dLbls>
            <c:dLbl>
              <c:idx val="0"/>
              <c:layout>
                <c:manualLayout>
                  <c:x val="-5.1196382702362368E-2"/>
                  <c:y val="0.112715099556839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0D-499E-8043-3D39A7BDCF13}"/>
                </c:ext>
              </c:extLst>
            </c:dLbl>
            <c:dLbl>
              <c:idx val="2"/>
              <c:layout>
                <c:manualLayout>
                  <c:x val="-3.4739138465826616E-2"/>
                  <c:y val="0.127126499833351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0D-499E-8043-3D39A7BDCF13}"/>
                </c:ext>
              </c:extLst>
            </c:dLbl>
            <c:dLbl>
              <c:idx val="3"/>
              <c:layout>
                <c:manualLayout>
                  <c:x val="-9.2604028830133522E-2"/>
                  <c:y val="0.11691505727758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0D-499E-8043-3D39A7BDCF1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2025'!$AD$4:$AD$8</c:f>
              <c:strCache>
                <c:ptCount val="5"/>
                <c:pt idx="0">
                  <c:v>0 - Very unsatisfied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Very satisfied </c:v>
                </c:pt>
              </c:strCache>
            </c:strRef>
          </c:cat>
          <c:val>
            <c:numRef>
              <c:f>'Results and Graphs Jan-Dec 2025'!$P$4:$P$8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27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0D-499E-8043-3D39A7BDCF1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83378430343826"/>
          <c:y val="0.62297341190485012"/>
          <c:w val="0.25911910219404116"/>
          <c:h val="0.339941974039921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98735920269818E-2"/>
          <c:y val="0"/>
          <c:w val="0.74312729268613376"/>
          <c:h val="1"/>
        </c:manualLayout>
      </c:layout>
      <c:pie3DChart>
        <c:varyColors val="1"/>
        <c:ser>
          <c:idx val="0"/>
          <c:order val="0"/>
          <c:tx>
            <c:strRef>
              <c:f>'Results and Graphs Jan-Dec 2025'!$Q$3</c:f>
              <c:strCache>
                <c:ptCount val="1"/>
                <c:pt idx="0">
                  <c:v>Recommend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7B-453A-9386-0CC6DCA627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7B-453A-9386-0CC6DCA627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7B-453A-9386-0CC6DCA627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B7B-453A-9386-0CC6DCA627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B7B-453A-9386-0CC6DCA62779}"/>
              </c:ext>
            </c:extLst>
          </c:dPt>
          <c:dLbls>
            <c:dLbl>
              <c:idx val="0"/>
              <c:layout>
                <c:manualLayout>
                  <c:x val="-4.4716106976900691E-2"/>
                  <c:y val="7.35389452578830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B-453A-9386-0CC6DCA62779}"/>
                </c:ext>
              </c:extLst>
            </c:dLbl>
            <c:dLbl>
              <c:idx val="2"/>
              <c:layout>
                <c:manualLayout>
                  <c:x val="-4.4724643235359171E-2"/>
                  <c:y val="0.130730468500776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7B-453A-9386-0CC6DCA62779}"/>
                </c:ext>
              </c:extLst>
            </c:dLbl>
            <c:dLbl>
              <c:idx val="3"/>
              <c:layout>
                <c:manualLayout>
                  <c:x val="-5.9209272364232721E-2"/>
                  <c:y val="0.1446639070425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7B-453A-9386-0CC6DCA6277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and Graphs Jan-Dec 2025'!$AF$4:$AF$8</c:f>
              <c:strCache>
                <c:ptCount val="5"/>
                <c:pt idx="0">
                  <c:v>0 - Not at all likely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4 - Extremely likely</c:v>
                </c:pt>
              </c:strCache>
            </c:strRef>
          </c:cat>
          <c:val>
            <c:numRef>
              <c:f>'Results and Graphs Jan-Dec 2025'!$Q$4:$Q$8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7B-453A-9386-0CC6DCA627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09242296217835"/>
          <c:y val="0.62065197680369977"/>
          <c:w val="0.26496304182307978"/>
          <c:h val="0.354722131261206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0.80001</cdr:x>
      <cdr:y>0.01987</cdr:y>
    </cdr:from>
    <cdr:to>
      <cdr:x>1</cdr:x>
      <cdr:y>0.51643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E29BBB-86AD-3E77-D624-841DEF34E37F}"/>
            </a:ext>
          </a:extLst>
        </cdr:cNvPr>
        <cdr:cNvSpPr txBox="1"/>
      </cdr:nvSpPr>
      <cdr:spPr>
        <a:xfrm xmlns:a="http://schemas.openxmlformats.org/drawingml/2006/main">
          <a:off x="6819595" y="101577"/>
          <a:ext cx="1584133" cy="253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‘Best score’ up by 8% from last year</a:t>
          </a:r>
          <a:endParaRPr lang="en-GB" dirty="0"/>
        </a:p>
        <a:p xmlns:a="http://schemas.openxmlformats.org/drawingml/2006/main">
          <a:endParaRPr lang="en-GB" dirty="0"/>
        </a:p>
        <a:p xmlns:a="http://schemas.openxmlformats.org/drawingml/2006/main">
          <a:r>
            <a:rPr lang="en-GB" sz="1800" dirty="0"/>
            <a:t>Next ‘Best score’ is down by 1% from last year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0.74774</cdr:x>
      <cdr:y>0.06722</cdr:y>
    </cdr:from>
    <cdr:to>
      <cdr:x>1</cdr:x>
      <cdr:y>0.42466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6D554E-2826-52DB-7B0E-83062DB9E8CD}"/>
            </a:ext>
          </a:extLst>
        </cdr:cNvPr>
        <cdr:cNvSpPr txBox="1"/>
      </cdr:nvSpPr>
      <cdr:spPr>
        <a:xfrm xmlns:a="http://schemas.openxmlformats.org/drawingml/2006/main">
          <a:off x="6084300" y="353330"/>
          <a:ext cx="2052604" cy="1878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‘Very easy’ was up by 10% from last year</a:t>
          </a:r>
        </a:p>
        <a:p xmlns:a="http://schemas.openxmlformats.org/drawingml/2006/main">
          <a:endParaRPr lang="en-GB" sz="1800" dirty="0"/>
        </a:p>
        <a:p xmlns:a="http://schemas.openxmlformats.org/drawingml/2006/main">
          <a:r>
            <a:rPr lang="en-GB" sz="1800" dirty="0"/>
            <a:t>‘Easy’ was down by 4% from last 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0.75676</cdr:x>
      <cdr:y>0.06722</cdr:y>
    </cdr:from>
    <cdr:to>
      <cdr:x>0.99099</cdr:x>
      <cdr:y>0.41526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5DB439-3CFD-9650-741D-12B5A8460F4C}"/>
            </a:ext>
          </a:extLst>
        </cdr:cNvPr>
        <cdr:cNvSpPr txBox="1"/>
      </cdr:nvSpPr>
      <cdr:spPr>
        <a:xfrm xmlns:a="http://schemas.openxmlformats.org/drawingml/2006/main">
          <a:off x="6048671" y="338823"/>
          <a:ext cx="1872207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‘Very helpful’ was up by 7% from last year</a:t>
          </a:r>
        </a:p>
        <a:p xmlns:a="http://schemas.openxmlformats.org/drawingml/2006/main">
          <a:endParaRPr lang="en-GB" dirty="0"/>
        </a:p>
        <a:p xmlns:a="http://schemas.openxmlformats.org/drawingml/2006/main">
          <a:r>
            <a:rPr lang="en-GB" dirty="0"/>
            <a:t>‘Helpful’ was the same percentage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0.79091</cdr:x>
      <cdr:y>0.00451</cdr:y>
    </cdr:from>
    <cdr:to>
      <cdr:x>1</cdr:x>
      <cdr:y>0.35255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1017DF-6DC5-2EE2-597C-D322E0D64943}"/>
            </a:ext>
          </a:extLst>
        </cdr:cNvPr>
        <cdr:cNvSpPr txBox="1"/>
      </cdr:nvSpPr>
      <cdr:spPr>
        <a:xfrm xmlns:a="http://schemas.openxmlformats.org/drawingml/2006/main">
          <a:off x="6264680" y="22736"/>
          <a:ext cx="1656200" cy="17543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‘Very impartial’ was up by 8% from last year</a:t>
          </a:r>
        </a:p>
        <a:p xmlns:a="http://schemas.openxmlformats.org/drawingml/2006/main">
          <a:endParaRPr lang="en-GB" sz="1800" dirty="0"/>
        </a:p>
        <a:p xmlns:a="http://schemas.openxmlformats.org/drawingml/2006/main">
          <a:r>
            <a:rPr lang="en-GB" sz="1800" dirty="0"/>
            <a:t>‘Impartial’ was down by 3%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</cdr:x>
      <cdr:y>0.0514</cdr:y>
    </cdr:from>
    <cdr:to>
      <cdr:x>1</cdr:x>
      <cdr:y>0.52282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C4A921-307F-745C-84C6-778309A6CF90}"/>
            </a:ext>
          </a:extLst>
        </cdr:cNvPr>
        <cdr:cNvSpPr txBox="1"/>
      </cdr:nvSpPr>
      <cdr:spPr>
        <a:xfrm xmlns:a="http://schemas.openxmlformats.org/drawingml/2006/main">
          <a:off x="5832647" y="251702"/>
          <a:ext cx="1944215" cy="2308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‘A great deal of difference’ was up by 3% from last year</a:t>
          </a:r>
        </a:p>
        <a:p xmlns:a="http://schemas.openxmlformats.org/drawingml/2006/main">
          <a:endParaRPr lang="en-GB" dirty="0"/>
        </a:p>
        <a:p xmlns:a="http://schemas.openxmlformats.org/drawingml/2006/main">
          <a:r>
            <a:rPr lang="en-GB" dirty="0"/>
            <a:t>‘Made a difference’ was up by 8%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0.73451</cdr:x>
      <cdr:y>0.03758</cdr:y>
    </cdr:from>
    <cdr:to>
      <cdr:x>1</cdr:x>
      <cdr:y>0.37595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F545D2-134D-EEBB-D357-5470A766E989}"/>
            </a:ext>
          </a:extLst>
        </cdr:cNvPr>
        <cdr:cNvSpPr txBox="1"/>
      </cdr:nvSpPr>
      <cdr:spPr>
        <a:xfrm xmlns:a="http://schemas.openxmlformats.org/drawingml/2006/main">
          <a:off x="5976646" y="194830"/>
          <a:ext cx="2160257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‘Very satisfied was up by 9% from last year.</a:t>
          </a:r>
        </a:p>
        <a:p xmlns:a="http://schemas.openxmlformats.org/drawingml/2006/main">
          <a:endParaRPr lang="en-GB" dirty="0"/>
        </a:p>
        <a:p xmlns:a="http://schemas.openxmlformats.org/drawingml/2006/main">
          <a:r>
            <a:rPr lang="en-GB" dirty="0"/>
            <a:t>‘Satisfied’ stayed the same percentage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0.79817</cdr:x>
      <cdr:y>0.03921</cdr:y>
    </cdr:from>
    <cdr:to>
      <cdr:x>1</cdr:x>
      <cdr:y>0.44805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0B76F7-E229-5DF4-A52C-4337DD22A3AC}"/>
            </a:ext>
          </a:extLst>
        </cdr:cNvPr>
        <cdr:cNvSpPr txBox="1"/>
      </cdr:nvSpPr>
      <cdr:spPr>
        <a:xfrm xmlns:a="http://schemas.openxmlformats.org/drawingml/2006/main">
          <a:off x="6264696" y="194821"/>
          <a:ext cx="1584176" cy="2031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‘Extremely likely was up by 14% from last year</a:t>
          </a:r>
        </a:p>
        <a:p xmlns:a="http://schemas.openxmlformats.org/drawingml/2006/main">
          <a:endParaRPr lang="en-GB" dirty="0"/>
        </a:p>
        <a:p xmlns:a="http://schemas.openxmlformats.org/drawingml/2006/main">
          <a:r>
            <a:rPr lang="en-GB" dirty="0"/>
            <a:t>‘Likely’ was down by 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1F2F8-3E0C-49CA-89EE-4D7B729D9DDA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4DEF-FE22-425A-8C49-AFC6EAEC1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5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A07318-B925-41F3-959E-B0CBCA36A8A7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981F-FB93-4F47-AF92-237320EEEA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973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981F-FB93-4F47-AF92-237320EEEA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38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981F-FB93-4F47-AF92-237320EEEA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D3981F-FB93-4F47-AF92-237320EEEA95}" type="slidenum">
              <a:rPr lang="en-GB" altLang="en-US" sz="1200" smtClean="0">
                <a:latin typeface="Times New Roman" pitchFamily="18" charset="0"/>
              </a:rPr>
              <a:pPr eaLnBrk="1" hangingPunct="1"/>
              <a:t>2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EBBF9A-D4FE-42C2-857D-5F72FA229DC9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EBBF9A-D4FE-42C2-857D-5F72FA229DC9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77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EBBF9A-D4FE-42C2-857D-5F72FA229DC9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831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BBF9A-D4FE-42C2-857D-5F72FA229DC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551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BBF9A-D4FE-42C2-857D-5F72FA229DC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11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BBF9A-D4FE-42C2-857D-5F72FA229DC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672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D3981F-FB93-4F47-AF92-237320EEEA95}" type="slidenum">
              <a:rPr lang="en-GB" altLang="en-US" sz="1200" smtClean="0">
                <a:latin typeface="Times New Roman" pitchFamily="18" charset="0"/>
              </a:rPr>
              <a:pPr eaLnBrk="1" hangingPunct="1"/>
              <a:t>9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8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9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1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8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1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F43C-D677-4429-887B-998FF075B881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2F1C-E812-4900-AE97-2C117BDA4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CC"/>
            </a:gs>
            <a:gs pos="70500">
              <a:srgbClr val="FFCC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0"/>
          <p:cNvSpPr>
            <a:spLocks noChangeArrowheads="1"/>
          </p:cNvSpPr>
          <p:nvPr/>
        </p:nvSpPr>
        <p:spPr bwMode="auto">
          <a:xfrm>
            <a:off x="762000" y="4114800"/>
            <a:ext cx="7848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GB" altLang="en-US" sz="2800">
                <a:latin typeface="Verdana" pitchFamily="34" charset="0"/>
              </a:rPr>
            </a:br>
            <a:endParaRPr lang="en-GB" altLang="en-US" sz="2800">
              <a:latin typeface="Verdana" pitchFamily="34" charset="0"/>
            </a:endParaRPr>
          </a:p>
        </p:txBody>
      </p:sp>
      <p:sp>
        <p:nvSpPr>
          <p:cNvPr id="2052" name="Text Box 2052"/>
          <p:cNvSpPr txBox="1">
            <a:spLocks noChangeArrowheads="1"/>
          </p:cNvSpPr>
          <p:nvPr/>
        </p:nvSpPr>
        <p:spPr bwMode="auto">
          <a:xfrm>
            <a:off x="-21082" y="4024555"/>
            <a:ext cx="91440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Arial" pitchFamily="34" charset="0"/>
              </a:rPr>
              <a:t>SENDIAS Feedback                   January – December 2025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</a:rPr>
              <a:t> evaluations sent 2151/170 returned: 7.9</a:t>
            </a:r>
            <a:r>
              <a:rPr lang="en-GB" sz="2400" b="1" dirty="0">
                <a:latin typeface="Arial" pitchFamily="34" charset="0"/>
              </a:rPr>
              <a:t>%</a:t>
            </a:r>
            <a:r>
              <a:rPr lang="en-GB" altLang="en-US" sz="2400" b="1" dirty="0">
                <a:latin typeface="Arial" pitchFamily="34" charset="0"/>
              </a:rPr>
              <a:t> return rate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6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B034C2-CB16-494C-8B15-1BCCA254E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442"/>
            <a:ext cx="8443664" cy="39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999764-F4F7-4FA7-8415-FA808A1E3FB3}"/>
              </a:ext>
            </a:extLst>
          </p:cNvPr>
          <p:cNvSpPr txBox="1"/>
          <p:nvPr/>
        </p:nvSpPr>
        <p:spPr>
          <a:xfrm>
            <a:off x="179512" y="446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</a:p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Examples from </a:t>
            </a:r>
            <a:r>
              <a:rPr lang="en-GB" sz="3600" b="1" dirty="0"/>
              <a:t>Nov &amp; Dec 2025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4F3AB-9E4F-4704-962B-1FAA60EA7487}"/>
              </a:ext>
            </a:extLst>
          </p:cNvPr>
          <p:cNvSpPr txBox="1"/>
          <p:nvPr/>
        </p:nvSpPr>
        <p:spPr>
          <a:xfrm>
            <a:off x="467544" y="1244953"/>
            <a:ext cx="8208912" cy="5047536"/>
          </a:xfrm>
          <a:prstGeom prst="rect">
            <a:avLst/>
          </a:prstGeom>
          <a:noFill/>
          <a:ln w="698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GB" sz="2300" i="1" dirty="0"/>
          </a:p>
          <a:p>
            <a:r>
              <a:rPr lang="en-GB" sz="2300" i="1" dirty="0"/>
              <a:t>“It's hard to gauge how useful the feedback and info has been as I only just spoke to someone, so let's see, but I found the call very helpful”</a:t>
            </a:r>
          </a:p>
          <a:p>
            <a:endParaRPr lang="en-GB" sz="2300" i="1" dirty="0"/>
          </a:p>
          <a:p>
            <a:r>
              <a:rPr lang="en-GB" sz="2300" i="1" dirty="0"/>
              <a:t>“Couldn’t have asked for better help and support! During such a difficult and confusing process of my son’s EHCP”</a:t>
            </a:r>
          </a:p>
          <a:p>
            <a:endParaRPr lang="en-GB" sz="2300" i="1" dirty="0"/>
          </a:p>
          <a:p>
            <a:r>
              <a:rPr lang="en-GB" sz="2300" i="1" dirty="0"/>
              <a:t>“Many </a:t>
            </a:r>
            <a:r>
              <a:rPr lang="en-GB" sz="2300" i="1" dirty="0" err="1"/>
              <a:t>many</a:t>
            </a:r>
            <a:r>
              <a:rPr lang="en-GB" sz="2300" i="1" dirty="0"/>
              <a:t> thanks to &lt;Advisor’s names&gt; and for her advice, greatly appreciate her help and support ” </a:t>
            </a:r>
          </a:p>
          <a:p>
            <a:endParaRPr lang="en-GB" sz="2300" i="1" dirty="0"/>
          </a:p>
          <a:p>
            <a:r>
              <a:rPr lang="en-GB" sz="2300" i="1" dirty="0"/>
              <a:t>“ Excellent impartial advice. Very thorough with the information given. Prompt replies. Would recommend the service highly” </a:t>
            </a:r>
          </a:p>
          <a:p>
            <a:endParaRPr lang="en-GB" sz="2300" i="1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D89EBE1-58A4-4AB1-A23C-1A8D505F3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949280"/>
            <a:ext cx="1728192" cy="8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999764-F4F7-4FA7-8415-FA808A1E3FB3}"/>
              </a:ext>
            </a:extLst>
          </p:cNvPr>
          <p:cNvSpPr txBox="1"/>
          <p:nvPr/>
        </p:nvSpPr>
        <p:spPr>
          <a:xfrm>
            <a:off x="179512" y="446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</a:p>
          <a:p>
            <a:pPr lvl="0" algn="ctr">
              <a:defRPr/>
            </a:pPr>
            <a:r>
              <a:rPr lang="en-GB" sz="3600" b="1" dirty="0">
                <a:latin typeface="Calibri"/>
              </a:rPr>
              <a:t>Examples from </a:t>
            </a:r>
            <a:r>
              <a:rPr lang="en-GB" sz="3600" b="1" dirty="0"/>
              <a:t>Nov &amp; Dec 2025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4F3AB-9E4F-4704-962B-1FAA60EA7487}"/>
              </a:ext>
            </a:extLst>
          </p:cNvPr>
          <p:cNvSpPr txBox="1"/>
          <p:nvPr/>
        </p:nvSpPr>
        <p:spPr>
          <a:xfrm>
            <a:off x="467544" y="1459518"/>
            <a:ext cx="8208912" cy="4693593"/>
          </a:xfrm>
          <a:prstGeom prst="rect">
            <a:avLst/>
          </a:prstGeom>
          <a:noFill/>
          <a:ln w="698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i="1" dirty="0"/>
              <a:t>“The service I received was outstanding.</a:t>
            </a:r>
          </a:p>
          <a:p>
            <a:r>
              <a:rPr lang="en-GB" sz="2300" i="1" dirty="0"/>
              <a:t>I wanted to appeal a decision not to offer my son a place at a specialist college and was advised that SENDIAS may be able to offer me some assistance.</a:t>
            </a:r>
          </a:p>
          <a:p>
            <a:r>
              <a:rPr lang="en-GB" sz="2300" i="1" dirty="0"/>
              <a:t>From my initial contact with &lt;team member’s name&gt; to my in depth conversations with &lt;Advisor’s name&gt;, I am so impressed with the level of professionalism, expertise and also friendliness offered to me.</a:t>
            </a:r>
          </a:p>
          <a:p>
            <a:r>
              <a:rPr lang="en-GB" sz="2300" i="1" dirty="0"/>
              <a:t>With the guidance received I was able to put together a letter of appeal and send it in, so that I can now not have to worry about it over Christmas.</a:t>
            </a:r>
          </a:p>
          <a:p>
            <a:r>
              <a:rPr lang="en-GB" sz="2300" i="1" dirty="0"/>
              <a:t>I would like to say thanks as well as I really do appreciate all the help given.”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D89EBE1-58A4-4AB1-A23C-1A8D505F3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934419"/>
            <a:ext cx="1728192" cy="8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842567-580F-4B31-BA3B-7CB8C3D4E90F}"/>
              </a:ext>
            </a:extLst>
          </p:cNvPr>
          <p:cNvSpPr txBox="1"/>
          <p:nvPr/>
        </p:nvSpPr>
        <p:spPr>
          <a:xfrm>
            <a:off x="179512" y="446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atin typeface="Calibri"/>
              </a:rPr>
              <a:t>Examples from Nov &amp; Dec 2025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63CD1-059E-499B-94D7-A41CE163B1C3}"/>
              </a:ext>
            </a:extLst>
          </p:cNvPr>
          <p:cNvSpPr txBox="1"/>
          <p:nvPr/>
        </p:nvSpPr>
        <p:spPr>
          <a:xfrm>
            <a:off x="539552" y="1584950"/>
            <a:ext cx="7992888" cy="47243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300" i="1" dirty="0"/>
              <a:t>“Thanks &lt;Advisor’s name&gt;. You have been incredibly supportive in my time of need. I can’t thank you enough for your time and professional advice. You really make a huge difference to parents like myself, so Thankyou very much”</a:t>
            </a:r>
          </a:p>
          <a:p>
            <a:pPr>
              <a:spcAft>
                <a:spcPts val="1200"/>
              </a:spcAft>
            </a:pPr>
            <a:r>
              <a:rPr lang="en-GB" sz="2300" i="1" dirty="0"/>
              <a:t>“I was a bit reluctant to get in touch as I wasn't sure how impartial the advice would be, but I found SENDIAS very helpful and unbiased.”</a:t>
            </a:r>
          </a:p>
          <a:p>
            <a:pPr>
              <a:spcAft>
                <a:spcPts val="1200"/>
              </a:spcAft>
            </a:pPr>
            <a:r>
              <a:rPr lang="en-GB" sz="2300" i="1" dirty="0"/>
              <a:t>“Clear information in response to my query given in a compassionate manner. Practical and informative “</a:t>
            </a:r>
          </a:p>
          <a:p>
            <a:r>
              <a:rPr lang="en-GB" sz="2300" i="1" dirty="0"/>
              <a:t>“&lt;Advisor’s name&gt; has been great at helping me navigate and understand the school system and SEND rights. She has been a beacon of support in a sparse landscape.”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0E4328D-123B-46A2-A993-69CB4E3D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14" y="5949280"/>
            <a:ext cx="154215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149FD-A5C6-4E11-9EA0-FC9D3525865A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SENDIAS Feedback Scores for January - December 2025</a:t>
            </a:r>
          </a:p>
          <a:p>
            <a:pPr algn="ctr"/>
            <a:r>
              <a:rPr lang="en-GB" sz="2400" dirty="0"/>
              <a:t>% of total across all evaluation form questions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D1100C-65DA-4DA9-9099-12E8038FF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87980"/>
              </p:ext>
            </p:extLst>
          </p:nvPr>
        </p:nvGraphicFramePr>
        <p:xfrm>
          <a:off x="611560" y="1268760"/>
          <a:ext cx="792088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4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SENDIAS Feedback Scores for January - December 2025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- How easy was it to get in touch with us?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B9F53E-ECA8-4CD1-8733-0B7ED2217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443776"/>
              </p:ext>
            </p:extLst>
          </p:nvPr>
        </p:nvGraphicFramePr>
        <p:xfrm>
          <a:off x="467544" y="1196752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5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SENDIAS Feedback Scores for January - December 2025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- How helpful was the IAS we gave you?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747CCA-EA3F-4790-B041-C66611049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84539"/>
              </p:ext>
            </p:extLst>
          </p:nvPr>
        </p:nvGraphicFramePr>
        <p:xfrm>
          <a:off x="611561" y="1340768"/>
          <a:ext cx="799288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9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SENDIAS Feedback Scores for January - December 2025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- How neutral, fair and unbiased do you think we were?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21DE39-27A3-444A-9A1F-B3CB8C5F3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9539"/>
              </p:ext>
            </p:extLst>
          </p:nvPr>
        </p:nvGraphicFramePr>
        <p:xfrm>
          <a:off x="611560" y="1340768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0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SENDIAS Feedback Scores for January - December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What difference do you think our IAS has made for you?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15F1FC-B1EE-4AD4-87A2-937A839E7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88621"/>
              </p:ext>
            </p:extLst>
          </p:nvPr>
        </p:nvGraphicFramePr>
        <p:xfrm>
          <a:off x="683568" y="1412776"/>
          <a:ext cx="777686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77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46754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SENDIAS Feedback Scores for January – December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Overall</a:t>
            </a:r>
            <a:r>
              <a:rPr lang="en-GB" sz="2400" b="1" dirty="0">
                <a:solidFill>
                  <a:srgbClr val="0070C0"/>
                </a:solidFill>
                <a:latin typeface="Calibri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satisfied are you with the service we gave?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B66ADF-6D5B-4677-ACCF-D5ED4259E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775777"/>
              </p:ext>
            </p:extLst>
          </p:nvPr>
        </p:nvGraphicFramePr>
        <p:xfrm>
          <a:off x="467544" y="1340768"/>
          <a:ext cx="813690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005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10066-F68F-4284-957C-5E1DC50F7348}"/>
              </a:ext>
            </a:extLst>
          </p:cNvPr>
          <p:cNvSpPr txBox="1"/>
          <p:nvPr/>
        </p:nvSpPr>
        <p:spPr>
          <a:xfrm>
            <a:off x="179512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SENDIAS Feedback Scores for January - December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How likely is it that you would recommend the service to others?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02ADD4-8463-4A00-AC07-38F466220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030815"/>
              </p:ext>
            </p:extLst>
          </p:nvPr>
        </p:nvGraphicFramePr>
        <p:xfrm>
          <a:off x="611560" y="1412776"/>
          <a:ext cx="7848872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398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1210E2-CE5E-43B3-8708-877F41AB42CE}"/>
              </a:ext>
            </a:extLst>
          </p:cNvPr>
          <p:cNvSpPr/>
          <p:nvPr/>
        </p:nvSpPr>
        <p:spPr>
          <a:xfrm>
            <a:off x="503548" y="1268760"/>
            <a:ext cx="8136904" cy="5078313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endParaRPr lang="en-GB" sz="2300" i="1" dirty="0"/>
          </a:p>
          <a:p>
            <a:r>
              <a:rPr lang="en-GB" sz="2300" i="1" dirty="0"/>
              <a:t>“Very helpful and lots of very good advice ! “</a:t>
            </a:r>
          </a:p>
          <a:p>
            <a:endParaRPr lang="en-GB" sz="2300" i="1" dirty="0"/>
          </a:p>
          <a:p>
            <a:r>
              <a:rPr lang="en-GB" sz="2300" i="1" dirty="0"/>
              <a:t>“Initially took a while to get in touch by phone but once contact was established the service was impeccable”</a:t>
            </a:r>
          </a:p>
          <a:p>
            <a:endParaRPr lang="en-GB" sz="2300" i="1" dirty="0"/>
          </a:p>
          <a:p>
            <a:r>
              <a:rPr lang="en-GB" sz="2300" i="1" dirty="0"/>
              <a:t>“&lt;Advisor’s name&gt; was excellent in helping us understand the process and even helped us frame the email to send to the SENAT team”</a:t>
            </a:r>
          </a:p>
          <a:p>
            <a:endParaRPr lang="en-GB" sz="2300" i="1" dirty="0"/>
          </a:p>
          <a:p>
            <a:r>
              <a:rPr lang="en-GB" sz="2300" i="1" dirty="0"/>
              <a:t>“Good experience of service, would be better if you could speak to someone the same day. Especially if regarding more urgent matters”.</a:t>
            </a:r>
          </a:p>
          <a:p>
            <a:endParaRPr lang="en-GB" sz="2300" i="1" dirty="0"/>
          </a:p>
          <a:p>
            <a:endParaRPr lang="en-GB" sz="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579EF-21CB-47D1-9565-E215A3AB6A8D}"/>
              </a:ext>
            </a:extLst>
          </p:cNvPr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</a:p>
          <a:p>
            <a:pPr lvl="0" algn="ctr">
              <a:defRPr/>
            </a:pPr>
            <a:r>
              <a:rPr lang="en-GB" sz="3600" b="1" dirty="0">
                <a:latin typeface="Calibri"/>
              </a:rPr>
              <a:t>E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xamples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from </a:t>
            </a:r>
            <a:r>
              <a:rPr lang="en-GB" sz="3600" b="1" dirty="0"/>
              <a:t>Nov &amp; Dec 2025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BF30558-0ACA-457F-A93D-6834DEE96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03" y="5850935"/>
            <a:ext cx="1752769" cy="8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25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1e0ac-142e-47ad-9659-b88f11f94083">
      <Terms xmlns="http://schemas.microsoft.com/office/infopath/2007/PartnerControls"/>
    </lcf76f155ced4ddcb4097134ff3c332f>
    <TaxCatchAll xmlns="54f9ec5d-f928-4e82-8617-a07b35bf4a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668076558084CB667DDB79F7C37A0" ma:contentTypeVersion="13" ma:contentTypeDescription="Create a new document." ma:contentTypeScope="" ma:versionID="0f4d4ad864ce900d9e028815fd676e46">
  <xsd:schema xmlns:xsd="http://www.w3.org/2001/XMLSchema" xmlns:xs="http://www.w3.org/2001/XMLSchema" xmlns:p="http://schemas.microsoft.com/office/2006/metadata/properties" xmlns:ns2="b4d1e0ac-142e-47ad-9659-b88f11f94083" xmlns:ns3="54f9ec5d-f928-4e82-8617-a07b35bf4a11" targetNamespace="http://schemas.microsoft.com/office/2006/metadata/properties" ma:root="true" ma:fieldsID="ef9cbacc0d260eead6ecf7753d7df720" ns2:_="" ns3:_="">
    <xsd:import namespace="b4d1e0ac-142e-47ad-9659-b88f11f94083"/>
    <xsd:import namespace="54f9ec5d-f928-4e82-8617-a07b35bf4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1e0ac-142e-47ad-9659-b88f11f94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685cfc3-6d57-4d32-a9c6-53493ba1c7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9ec5d-f928-4e82-8617-a07b35bf4a1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6f65942-97af-401b-bc27-6d50384f46a4}" ma:internalName="TaxCatchAll" ma:showField="CatchAllData" ma:web="54f9ec5d-f928-4e82-8617-a07b35bf4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77627B-96C9-4783-BC6F-2C4B9BB9162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65a3498-6048-4e4c-afaa-6e8afa8d1c9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b4d1e0ac-142e-47ad-9659-b88f11f94083"/>
    <ds:schemaRef ds:uri="54f9ec5d-f928-4e82-8617-a07b35bf4a11"/>
  </ds:schemaRefs>
</ds:datastoreItem>
</file>

<file path=customXml/itemProps2.xml><?xml version="1.0" encoding="utf-8"?>
<ds:datastoreItem xmlns:ds="http://schemas.openxmlformats.org/officeDocument/2006/customXml" ds:itemID="{C0C4FFB1-46F7-4DCF-818A-AB2F4CEF9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1e0ac-142e-47ad-9659-b88f11f94083"/>
    <ds:schemaRef ds:uri="54f9ec5d-f928-4e82-8617-a07b35bf4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D30AED-0BE1-41C2-843A-A313F0FE0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15270</TotalTime>
  <Words>779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Mcintosh</dc:creator>
  <cp:lastModifiedBy>Elizabeth Holland</cp:lastModifiedBy>
  <cp:revision>117</cp:revision>
  <dcterms:created xsi:type="dcterms:W3CDTF">2018-02-08T13:10:55Z</dcterms:created>
  <dcterms:modified xsi:type="dcterms:W3CDTF">2026-03-06T10:20:01Z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0x0101000CE668076558084CB667DDB79F7C37A0</vt:lpwstr>
  </property>
  <property fmtid="{D5CDD505-2E9C-101B-9397-08002B2CF9AE}" pid="3" name="MediaServiceImageTags">
    <vt:lpwstr/>
  </property>
</Properties>
</file>