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9" r:id="rId5"/>
    <p:sldId id="271" r:id="rId6"/>
    <p:sldId id="267" r:id="rId7"/>
    <p:sldId id="292" r:id="rId8"/>
    <p:sldId id="293" r:id="rId9"/>
    <p:sldId id="294" r:id="rId10"/>
    <p:sldId id="295" r:id="rId11"/>
    <p:sldId id="296" r:id="rId12"/>
    <p:sldId id="297" r:id="rId13"/>
    <p:sldId id="298" r:id="rId14"/>
    <p:sldId id="302" r:id="rId15"/>
    <p:sldId id="301"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CCCC"/>
    <a:srgbClr val="FFFFCC"/>
    <a:srgbClr val="FFFF00"/>
    <a:srgbClr val="FFFF66"/>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6F58B-96EE-4A25-ABD2-5003DFB993E4}" v="7" dt="2025-01-20T14:31:55.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p:cViewPr varScale="1">
        <p:scale>
          <a:sx n="64" d="100"/>
          <a:sy n="64" d="100"/>
        </p:scale>
        <p:origin x="13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hi_nas_prod1.corporate.westsussex.gov.uk\groups.cyps\ILS\Parent%20Partnership\Sharepoint\Protected\QUALITY%20STANDARDS\IAS%20Service%20Evaluation\Your%20Voice%20Evaluations\SENDIAS%20feedback%20evaluation%20return%20numbers%20with%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'Results and Graphs Jan-Dec 2023'!$S$3</c:f>
              <c:strCache>
                <c:ptCount val="1"/>
                <c:pt idx="0">
                  <c:v>% of total score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14D-41C0-B624-3D17243332C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14D-41C0-B624-3D17243332CB}"/>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14D-41C0-B624-3D17243332CB}"/>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14D-41C0-B624-3D17243332CB}"/>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14D-41C0-B624-3D17243332CB}"/>
              </c:ext>
            </c:extLst>
          </c:dPt>
          <c:dLbls>
            <c:dLbl>
              <c:idx val="0"/>
              <c:layout>
                <c:manualLayout>
                  <c:x val="-1.4267037516732287E-2"/>
                  <c:y val="7.6273817124210788E-2"/>
                </c:manualLayout>
              </c:layout>
              <c:tx>
                <c:rich>
                  <a:bodyPr/>
                  <a:lstStyle/>
                  <a:p>
                    <a:r>
                      <a:rPr lang="en-US" dirty="0"/>
                      <a:t>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14D-41C0-B624-3D17243332CB}"/>
                </c:ext>
              </c:extLst>
            </c:dLbl>
            <c:dLbl>
              <c:idx val="2"/>
              <c:layout>
                <c:manualLayout>
                  <c:x val="-5.8719720682245111E-2"/>
                  <c:y val="8.7759665176988008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5.093394991013038E-2"/>
                      <c:h val="6.2000141874157623E-2"/>
                    </c:manualLayout>
                  </c15:layout>
                </c:ext>
                <c:ext xmlns:c16="http://schemas.microsoft.com/office/drawing/2014/chart" uri="{C3380CC4-5D6E-409C-BE32-E72D297353CC}">
                  <c16:uniqueId val="{00000005-E14D-41C0-B624-3D17243332CB}"/>
                </c:ext>
              </c:extLst>
            </c:dLbl>
            <c:dLbl>
              <c:idx val="3"/>
              <c:tx>
                <c:rich>
                  <a:bodyPr/>
                  <a:lstStyle/>
                  <a:p>
                    <a:r>
                      <a:rPr lang="en-US"/>
                      <a:t>19%</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E14D-41C0-B624-3D17243332CB}"/>
                </c:ext>
              </c:extLst>
            </c:dLbl>
            <c:dLbl>
              <c:idx val="4"/>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dirty="0"/>
                      <a:t>67%</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7.8195454336491346E-2"/>
                      <c:h val="7.3834000931532362E-2"/>
                    </c:manualLayout>
                  </c15:layout>
                  <c15:showDataLabelsRange val="0"/>
                </c:ext>
                <c:ext xmlns:c16="http://schemas.microsoft.com/office/drawing/2014/chart" uri="{C3380CC4-5D6E-409C-BE32-E72D297353CC}">
                  <c16:uniqueId val="{00000009-E14D-41C0-B624-3D17243332C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'Results and Graphs Jan-Dec 2023'!$K$4:$K$8</c:f>
              <c:strCache>
                <c:ptCount val="5"/>
                <c:pt idx="0">
                  <c:v>0 - worst score</c:v>
                </c:pt>
                <c:pt idx="1">
                  <c:v>1</c:v>
                </c:pt>
                <c:pt idx="2">
                  <c:v>2</c:v>
                </c:pt>
                <c:pt idx="3">
                  <c:v>3</c:v>
                </c:pt>
                <c:pt idx="4">
                  <c:v>4 - best score</c:v>
                </c:pt>
              </c:strCache>
            </c:strRef>
          </c:cat>
          <c:val>
            <c:numRef>
              <c:f>'Results and Graphs Jan-Dec 2023'!$S$4:$S$8</c:f>
              <c:numCache>
                <c:formatCode>0.00</c:formatCode>
                <c:ptCount val="5"/>
                <c:pt idx="0">
                  <c:v>3.5007610350076099</c:v>
                </c:pt>
                <c:pt idx="1">
                  <c:v>2.5114155251141552</c:v>
                </c:pt>
                <c:pt idx="2">
                  <c:v>6.1643835616438354</c:v>
                </c:pt>
                <c:pt idx="3">
                  <c:v>21.461187214611872</c:v>
                </c:pt>
                <c:pt idx="4">
                  <c:v>66.362252663622527</c:v>
                </c:pt>
              </c:numCache>
            </c:numRef>
          </c:val>
          <c:extLst>
            <c:ext xmlns:c16="http://schemas.microsoft.com/office/drawing/2014/chart" uri="{C3380CC4-5D6E-409C-BE32-E72D297353CC}">
              <c16:uniqueId val="{0000000A-E14D-41C0-B624-3D17243332CB}"/>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6760017565098126"/>
          <c:y val="0.58946716348393102"/>
          <c:w val="0.18982792620743288"/>
          <c:h val="0.3581686073591057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'Results and Graphs Jan-Dec 2023'!$L$3</c:f>
              <c:strCache>
                <c:ptCount val="1"/>
                <c:pt idx="0">
                  <c:v>Contact Us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103-4274-BBA5-F125139AD5E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103-4274-BBA5-F125139AD5E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103-4274-BBA5-F125139AD5E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103-4274-BBA5-F125139AD5E4}"/>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103-4274-BBA5-F125139AD5E4}"/>
              </c:ext>
            </c:extLst>
          </c:dPt>
          <c:dLbls>
            <c:dLbl>
              <c:idx val="0"/>
              <c:layout>
                <c:manualLayout>
                  <c:x val="-3.2096449482276253E-2"/>
                  <c:y val="6.472756606983143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103-4274-BBA5-F125139AD5E4}"/>
                </c:ext>
              </c:extLst>
            </c:dLbl>
            <c:dLbl>
              <c:idx val="1"/>
              <c:layout>
                <c:manualLayout>
                  <c:x val="-5.5491678924749842E-2"/>
                  <c:y val="0.13565017624467321"/>
                </c:manualLayout>
              </c:layout>
              <c:tx>
                <c:rich>
                  <a:bodyPr/>
                  <a:lstStyle/>
                  <a:p>
                    <a:r>
                      <a:rPr lang="en-US" dirty="0"/>
                      <a:t>3%</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103-4274-BBA5-F125139AD5E4}"/>
                </c:ext>
              </c:extLst>
            </c:dLbl>
            <c:dLbl>
              <c:idx val="2"/>
              <c:layout>
                <c:manualLayout>
                  <c:x val="-7.8182688702373798E-2"/>
                  <c:y val="8.03889658558827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103-4274-BBA5-F125139AD5E4}"/>
                </c:ext>
              </c:extLst>
            </c:dLbl>
            <c:dLbl>
              <c:idx val="3"/>
              <c:tx>
                <c:rich>
                  <a:bodyPr/>
                  <a:lstStyle/>
                  <a:p>
                    <a:r>
                      <a:rPr lang="en-US" dirty="0"/>
                      <a:t>30%</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0103-4274-BBA5-F125139AD5E4}"/>
                </c:ext>
              </c:extLst>
            </c:dLbl>
            <c:dLbl>
              <c:idx val="4"/>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103-4274-BBA5-F125139AD5E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'Results and Graphs Jan-Dec 2023'!$V$4:$V$8</c:f>
              <c:strCache>
                <c:ptCount val="5"/>
                <c:pt idx="0">
                  <c:v>0 - Not easy at all  </c:v>
                </c:pt>
                <c:pt idx="1">
                  <c:v>1</c:v>
                </c:pt>
                <c:pt idx="2">
                  <c:v>2</c:v>
                </c:pt>
                <c:pt idx="3">
                  <c:v>3</c:v>
                </c:pt>
                <c:pt idx="4">
                  <c:v>4 - Very easy</c:v>
                </c:pt>
              </c:strCache>
            </c:strRef>
          </c:cat>
          <c:val>
            <c:numRef>
              <c:f>'Results and Graphs Jan-Dec 2023'!$L$4:$L$8</c:f>
              <c:numCache>
                <c:formatCode>General</c:formatCode>
                <c:ptCount val="5"/>
                <c:pt idx="0">
                  <c:v>7</c:v>
                </c:pt>
                <c:pt idx="1">
                  <c:v>8</c:v>
                </c:pt>
                <c:pt idx="2">
                  <c:v>21</c:v>
                </c:pt>
                <c:pt idx="3">
                  <c:v>64</c:v>
                </c:pt>
                <c:pt idx="4">
                  <c:v>119</c:v>
                </c:pt>
              </c:numCache>
            </c:numRef>
          </c:val>
          <c:extLst>
            <c:ext xmlns:c16="http://schemas.microsoft.com/office/drawing/2014/chart" uri="{C3380CC4-5D6E-409C-BE32-E72D297353CC}">
              <c16:uniqueId val="{0000000A-0103-4274-BBA5-F125139AD5E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5667351153326567"/>
          <c:y val="0.63504974672483827"/>
          <c:w val="0.21220249570775984"/>
          <c:h val="0.3019090221206652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'Results and Graphs Jan-Dec 2023'!$M$3</c:f>
              <c:strCache>
                <c:ptCount val="1"/>
                <c:pt idx="0">
                  <c:v>Helpful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ABA-47B7-83DF-602A6504737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ABA-47B7-83DF-602A6504737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ABA-47B7-83DF-602A6504737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ABA-47B7-83DF-602A65047371}"/>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1ABA-47B7-83DF-602A65047371}"/>
              </c:ext>
            </c:extLst>
          </c:dPt>
          <c:dLbls>
            <c:dLbl>
              <c:idx val="0"/>
              <c:tx>
                <c:rich>
                  <a:bodyPr/>
                  <a:lstStyle/>
                  <a:p>
                    <a:r>
                      <a:rPr lang="en-US"/>
                      <a:t>5%</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ABA-47B7-83DF-602A65047371}"/>
                </c:ext>
              </c:extLst>
            </c:dLbl>
            <c:dLbl>
              <c:idx val="1"/>
              <c:layout>
                <c:manualLayout>
                  <c:x val="-4.6618550881578721E-2"/>
                  <c:y val="6.8180900464365035E-2"/>
                </c:manualLayout>
              </c:layout>
              <c:tx>
                <c:rich>
                  <a:bodyPr/>
                  <a:lstStyle/>
                  <a:p>
                    <a:r>
                      <a:rPr lang="en-US" dirty="0"/>
                      <a:t>3%</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ABA-47B7-83DF-602A65047371}"/>
                </c:ext>
              </c:extLst>
            </c:dLbl>
            <c:dLbl>
              <c:idx val="2"/>
              <c:layout>
                <c:manualLayout>
                  <c:x val="-7.0494041207541089E-2"/>
                  <c:y val="0.111699824504185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ABA-47B7-83DF-602A65047371}"/>
                </c:ext>
              </c:extLst>
            </c:dLbl>
            <c:dLbl>
              <c:idx val="3"/>
              <c:layout>
                <c:manualLayout>
                  <c:x val="-0.15079172162733509"/>
                  <c:y val="3.2116976502197581E-2"/>
                </c:manualLayout>
              </c:layout>
              <c:tx>
                <c:rich>
                  <a:bodyPr/>
                  <a:lstStyle/>
                  <a:p>
                    <a:r>
                      <a:rPr lang="en-US" dirty="0"/>
                      <a:t>19%</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1ABA-47B7-83DF-602A65047371}"/>
                </c:ext>
              </c:extLst>
            </c:dLbl>
            <c:dLbl>
              <c:idx val="4"/>
              <c:tx>
                <c:rich>
                  <a:bodyPr/>
                  <a:lstStyle/>
                  <a:p>
                    <a:r>
                      <a:rPr lang="en-US"/>
                      <a:t>69%</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1ABA-47B7-83DF-602A6504737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'Results and Graphs Jan-Dec 2023'!$X$4:$X$8</c:f>
              <c:strCache>
                <c:ptCount val="5"/>
                <c:pt idx="0">
                  <c:v>0 - Not at all helpful</c:v>
                </c:pt>
                <c:pt idx="1">
                  <c:v>1</c:v>
                </c:pt>
                <c:pt idx="2">
                  <c:v>2</c:v>
                </c:pt>
                <c:pt idx="3">
                  <c:v>3</c:v>
                </c:pt>
                <c:pt idx="4">
                  <c:v>4 - Very helpful</c:v>
                </c:pt>
              </c:strCache>
            </c:strRef>
          </c:cat>
          <c:val>
            <c:numRef>
              <c:f>'Results and Graphs Jan-Dec 2023'!$M$4:$M$8</c:f>
              <c:numCache>
                <c:formatCode>General</c:formatCode>
                <c:ptCount val="5"/>
                <c:pt idx="0">
                  <c:v>6</c:v>
                </c:pt>
                <c:pt idx="1">
                  <c:v>8</c:v>
                </c:pt>
                <c:pt idx="2">
                  <c:v>9</c:v>
                </c:pt>
                <c:pt idx="3">
                  <c:v>47</c:v>
                </c:pt>
                <c:pt idx="4">
                  <c:v>149</c:v>
                </c:pt>
              </c:numCache>
            </c:numRef>
          </c:val>
          <c:extLst>
            <c:ext xmlns:c16="http://schemas.microsoft.com/office/drawing/2014/chart" uri="{C3380CC4-5D6E-409C-BE32-E72D297353CC}">
              <c16:uniqueId val="{0000000A-1ABA-47B7-83DF-602A65047371}"/>
            </c:ext>
          </c:extLst>
        </c:ser>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75536356108013969"/>
          <c:y val="0.67094683193095506"/>
          <c:w val="0.22006038719518267"/>
          <c:h val="0.29396404785433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494516482295618E-3"/>
          <c:y val="0.14010075269414507"/>
          <c:w val="0.93846591450156347"/>
          <c:h val="0.81360307959609413"/>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620-4317-88E0-16AA5315B449}"/>
              </c:ext>
            </c:extLst>
          </c:dPt>
          <c:dPt>
            <c:idx val="1"/>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620-4317-88E0-16AA5315B449}"/>
              </c:ext>
            </c:extLst>
          </c:dPt>
          <c:dPt>
            <c:idx val="2"/>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620-4317-88E0-16AA5315B449}"/>
              </c:ext>
            </c:extLst>
          </c:dPt>
          <c:dPt>
            <c:idx val="3"/>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620-4317-88E0-16AA5315B449}"/>
              </c:ext>
            </c:extLst>
          </c:dPt>
          <c:dPt>
            <c:idx val="4"/>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B620-4317-88E0-16AA5315B449}"/>
              </c:ext>
            </c:extLst>
          </c:dPt>
          <c:dPt>
            <c:idx val="5"/>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B620-4317-88E0-16AA5315B449}"/>
              </c:ext>
            </c:extLst>
          </c:dPt>
          <c:dLbls>
            <c:dLbl>
              <c:idx val="1"/>
              <c:layout>
                <c:manualLayout>
                  <c:x val="-2.1380796150481239E-2"/>
                  <c:y val="8.634623797025371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620-4317-88E0-16AA5315B449}"/>
                </c:ext>
              </c:extLst>
            </c:dLbl>
            <c:dLbl>
              <c:idx val="2"/>
              <c:tx>
                <c:rich>
                  <a:bodyPr/>
                  <a:lstStyle/>
                  <a:p>
                    <a:r>
                      <a:rPr lang="en-US"/>
                      <a:t>3%</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B620-4317-88E0-16AA5315B449}"/>
                </c:ext>
              </c:extLst>
            </c:dLbl>
            <c:dLbl>
              <c:idx val="3"/>
              <c:layout>
                <c:manualLayout>
                  <c:x val="-5.4193132108486544E-2"/>
                  <c:y val="9.2648731408573881E-2"/>
                </c:manualLayout>
              </c:layout>
              <c:tx>
                <c:rich>
                  <a:bodyPr/>
                  <a:lstStyle/>
                  <a:p>
                    <a:r>
                      <a:rPr lang="en-US" dirty="0"/>
                      <a:t>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B620-4317-88E0-16AA5315B449}"/>
                </c:ext>
              </c:extLst>
            </c:dLbl>
            <c:dLbl>
              <c:idx val="4"/>
              <c:layout>
                <c:manualLayout>
                  <c:x val="-0.10782830271216098"/>
                  <c:y val="4.9265456401283089E-2"/>
                </c:manualLayout>
              </c:layout>
              <c:tx>
                <c:rich>
                  <a:bodyPr/>
                  <a:lstStyle/>
                  <a:p>
                    <a:r>
                      <a:rPr lang="en-US" dirty="0"/>
                      <a:t>15%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B620-4317-88E0-16AA5315B449}"/>
                </c:ext>
              </c:extLst>
            </c:dLbl>
            <c:dLbl>
              <c:idx val="5"/>
              <c:tx>
                <c:rich>
                  <a:bodyPr/>
                  <a:lstStyle/>
                  <a:p>
                    <a:r>
                      <a:rPr lang="en-US"/>
                      <a:t>74%</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B620-4317-88E0-16AA5315B44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'Results and Graphs Jan-Dec 2023'!$Z$3:$Z$8</c:f>
              <c:strCache>
                <c:ptCount val="6"/>
                <c:pt idx="0">
                  <c:v>Unbiased</c:v>
                </c:pt>
                <c:pt idx="1">
                  <c:v>0 - Not at all</c:v>
                </c:pt>
                <c:pt idx="2">
                  <c:v>1</c:v>
                </c:pt>
                <c:pt idx="3">
                  <c:v>2</c:v>
                </c:pt>
                <c:pt idx="4">
                  <c:v>3</c:v>
                </c:pt>
                <c:pt idx="5">
                  <c:v>4 - Very</c:v>
                </c:pt>
              </c:strCache>
            </c:strRef>
          </c:cat>
          <c:val>
            <c:numRef>
              <c:f>'Results and Graphs Jan-Dec 2023'!$AA$3:$AA$8</c:f>
              <c:numCache>
                <c:formatCode>General</c:formatCode>
                <c:ptCount val="6"/>
                <c:pt idx="1">
                  <c:v>7</c:v>
                </c:pt>
                <c:pt idx="2">
                  <c:v>4</c:v>
                </c:pt>
                <c:pt idx="3">
                  <c:v>14</c:v>
                </c:pt>
                <c:pt idx="4">
                  <c:v>40</c:v>
                </c:pt>
                <c:pt idx="5">
                  <c:v>154</c:v>
                </c:pt>
              </c:numCache>
            </c:numRef>
          </c:val>
          <c:extLst>
            <c:ext xmlns:c16="http://schemas.microsoft.com/office/drawing/2014/chart" uri="{C3380CC4-5D6E-409C-BE32-E72D297353CC}">
              <c16:uniqueId val="{0000000C-B620-4317-88E0-16AA5315B449}"/>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0"/>
        <c:delete val="1"/>
      </c:legendEntry>
      <c:layout>
        <c:manualLayout>
          <c:xMode val="edge"/>
          <c:yMode val="edge"/>
          <c:x val="0.7755121702747314"/>
          <c:y val="0.58197526663704036"/>
          <c:w val="0.22187254491564432"/>
          <c:h val="0.39467920676582091"/>
        </c:manualLayout>
      </c:layout>
      <c:overlay val="1"/>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'Results and Graphs Jan-Dec 2023'!$O$3</c:f>
              <c:strCache>
                <c:ptCount val="1"/>
                <c:pt idx="0">
                  <c:v>Difference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3FE-4514-AA79-0950AF3A20F0}"/>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3FE-4514-AA79-0950AF3A20F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3FE-4514-AA79-0950AF3A20F0}"/>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3FE-4514-AA79-0950AF3A20F0}"/>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3FE-4514-AA79-0950AF3A20F0}"/>
              </c:ext>
            </c:extLst>
          </c:dPt>
          <c:dLbls>
            <c:dLbl>
              <c:idx val="0"/>
              <c:layout>
                <c:manualLayout>
                  <c:x val="-2.7704500167471856E-2"/>
                  <c:y val="0.14725885826771654"/>
                </c:manualLayout>
              </c:layout>
              <c:tx>
                <c:rich>
                  <a:bodyPr/>
                  <a:lstStyle/>
                  <a:p>
                    <a:r>
                      <a:rPr lang="en-US" dirty="0"/>
                      <a:t>7%</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3FE-4514-AA79-0950AF3A20F0}"/>
                </c:ext>
              </c:extLst>
            </c:dLbl>
            <c:dLbl>
              <c:idx val="1"/>
              <c:layout>
                <c:manualLayout>
                  <c:x val="-3.4732186955361656E-2"/>
                  <c:y val="6.248593925759279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3FE-4514-AA79-0950AF3A20F0}"/>
                </c:ext>
              </c:extLst>
            </c:dLbl>
            <c:dLbl>
              <c:idx val="2"/>
              <c:layout>
                <c:manualLayout>
                  <c:x val="-6.1020386150361393E-2"/>
                  <c:y val="0.10682192069741282"/>
                </c:manualLayout>
              </c:layout>
              <c:tx>
                <c:rich>
                  <a:bodyPr/>
                  <a:lstStyle/>
                  <a:p>
                    <a:r>
                      <a:rPr lang="en-US" dirty="0"/>
                      <a:t>9%</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53FE-4514-AA79-0950AF3A20F0}"/>
                </c:ext>
              </c:extLst>
            </c:dLbl>
            <c:dLbl>
              <c:idx val="3"/>
              <c:tx>
                <c:rich>
                  <a:bodyPr/>
                  <a:lstStyle/>
                  <a:p>
                    <a:r>
                      <a:rPr lang="en-US"/>
                      <a:t>20%</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53FE-4514-AA79-0950AF3A20F0}"/>
                </c:ext>
              </c:extLst>
            </c:dLbl>
            <c:dLbl>
              <c:idx val="4"/>
              <c:tx>
                <c:rich>
                  <a:bodyPr/>
                  <a:lstStyle/>
                  <a:p>
                    <a:r>
                      <a:rPr lang="en-US"/>
                      <a:t>61%</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53FE-4514-AA79-0950AF3A20F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'Results and Graphs Jan-Dec 2023'!$AB$4:$AB$8</c:f>
              <c:strCache>
                <c:ptCount val="5"/>
                <c:pt idx="0">
                  <c:v>0 - No difference at all</c:v>
                </c:pt>
                <c:pt idx="1">
                  <c:v>1</c:v>
                </c:pt>
                <c:pt idx="2">
                  <c:v>2</c:v>
                </c:pt>
                <c:pt idx="3">
                  <c:v>3</c:v>
                </c:pt>
                <c:pt idx="4">
                  <c:v>4 - A great deal of dfference</c:v>
                </c:pt>
              </c:strCache>
            </c:strRef>
          </c:cat>
          <c:val>
            <c:numRef>
              <c:f>'Results and Graphs Jan-Dec 2023'!$O$4:$O$8</c:f>
              <c:numCache>
                <c:formatCode>General</c:formatCode>
                <c:ptCount val="5"/>
                <c:pt idx="0">
                  <c:v>7</c:v>
                </c:pt>
                <c:pt idx="1">
                  <c:v>7</c:v>
                </c:pt>
                <c:pt idx="2">
                  <c:v>17</c:v>
                </c:pt>
                <c:pt idx="3">
                  <c:v>62</c:v>
                </c:pt>
                <c:pt idx="4">
                  <c:v>126</c:v>
                </c:pt>
              </c:numCache>
            </c:numRef>
          </c:val>
          <c:extLst>
            <c:ext xmlns:c16="http://schemas.microsoft.com/office/drawing/2014/chart" uri="{C3380CC4-5D6E-409C-BE32-E72D297353CC}">
              <c16:uniqueId val="{0000000A-53FE-4514-AA79-0950AF3A20F0}"/>
            </c:ext>
          </c:extLst>
        </c:ser>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68448463078076616"/>
          <c:y val="0.65206180794726509"/>
          <c:w val="0.29948179535168673"/>
          <c:h val="0.2978835684923897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'Results and Graphs Jan-Dec 2023'!$P$3</c:f>
              <c:strCache>
                <c:ptCount val="1"/>
                <c:pt idx="0">
                  <c:v>Satisfied</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E28-4848-B091-2E69EBC4867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E28-4848-B091-2E69EBC4867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E28-4848-B091-2E69EBC4867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E28-4848-B091-2E69EBC4867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E28-4848-B091-2E69EBC4867A}"/>
              </c:ext>
            </c:extLst>
          </c:dPt>
          <c:dLbls>
            <c:dLbl>
              <c:idx val="0"/>
              <c:layout>
                <c:manualLayout>
                  <c:x val="-2.6810861171370822E-2"/>
                  <c:y val="5.626392658500779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E28-4848-B091-2E69EBC4867A}"/>
                </c:ext>
              </c:extLst>
            </c:dLbl>
            <c:dLbl>
              <c:idx val="1"/>
              <c:tx>
                <c:rich>
                  <a:bodyPr/>
                  <a:lstStyle/>
                  <a:p>
                    <a:r>
                      <a:rPr lang="en-US"/>
                      <a:t>6%</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8E28-4848-B091-2E69EBC4867A}"/>
                </c:ext>
              </c:extLst>
            </c:dLbl>
            <c:dLbl>
              <c:idx val="2"/>
              <c:layout>
                <c:manualLayout>
                  <c:x val="-6.281136891222612E-2"/>
                  <c:y val="0.11100443006416905"/>
                </c:manualLayout>
              </c:layout>
              <c:tx>
                <c:rich>
                  <a:bodyPr/>
                  <a:lstStyle/>
                  <a:p>
                    <a:r>
                      <a:rPr lang="en-US" dirty="0"/>
                      <a:t>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8E28-4848-B091-2E69EBC4867A}"/>
                </c:ext>
              </c:extLst>
            </c:dLbl>
            <c:dLbl>
              <c:idx val="3"/>
              <c:tx>
                <c:rich>
                  <a:bodyPr/>
                  <a:lstStyle/>
                  <a:p>
                    <a:r>
                      <a:rPr lang="en-US"/>
                      <a:t>16%</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8E28-4848-B091-2E69EBC4867A}"/>
                </c:ext>
              </c:extLst>
            </c:dLbl>
            <c:dLbl>
              <c:idx val="4"/>
              <c:tx>
                <c:rich>
                  <a:bodyPr/>
                  <a:lstStyle/>
                  <a:p>
                    <a:r>
                      <a:rPr lang="en-US" dirty="0"/>
                      <a:t>69%</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8E28-4848-B091-2E69EBC4867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'Results and Graphs Jan-Dec 2023'!$AD$4:$AD$8</c:f>
              <c:strCache>
                <c:ptCount val="5"/>
                <c:pt idx="0">
                  <c:v>0 - Very unsatisfied</c:v>
                </c:pt>
                <c:pt idx="1">
                  <c:v>1</c:v>
                </c:pt>
                <c:pt idx="2">
                  <c:v>2</c:v>
                </c:pt>
                <c:pt idx="3">
                  <c:v>3</c:v>
                </c:pt>
                <c:pt idx="4">
                  <c:v>4 - Very satisfied </c:v>
                </c:pt>
              </c:strCache>
            </c:strRef>
          </c:cat>
          <c:val>
            <c:numRef>
              <c:f>'Results and Graphs Jan-Dec 2023'!$P$4:$P$8</c:f>
              <c:numCache>
                <c:formatCode>General</c:formatCode>
                <c:ptCount val="5"/>
                <c:pt idx="0">
                  <c:v>9</c:v>
                </c:pt>
                <c:pt idx="1">
                  <c:v>4</c:v>
                </c:pt>
                <c:pt idx="2">
                  <c:v>13</c:v>
                </c:pt>
                <c:pt idx="3">
                  <c:v>39</c:v>
                </c:pt>
                <c:pt idx="4">
                  <c:v>154</c:v>
                </c:pt>
              </c:numCache>
            </c:numRef>
          </c:val>
          <c:extLst>
            <c:ext xmlns:c16="http://schemas.microsoft.com/office/drawing/2014/chart" uri="{C3380CC4-5D6E-409C-BE32-E72D297353CC}">
              <c16:uniqueId val="{0000000A-8E28-4848-B091-2E69EBC4867A}"/>
            </c:ext>
          </c:extLst>
        </c:ser>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74590859300233681"/>
          <c:y val="0.65622781947892772"/>
          <c:w val="0.22933782211333242"/>
          <c:h val="0.3060448203709519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'Results and Graphs Jan-Dec 2023'!$Q$3</c:f>
              <c:strCache>
                <c:ptCount val="1"/>
                <c:pt idx="0">
                  <c:v>Recommend</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BCE-49AF-AC32-92602B9C6B3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BCE-49AF-AC32-92602B9C6B3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BCE-49AF-AC32-92602B9C6B38}"/>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BCE-49AF-AC32-92602B9C6B38}"/>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3BCE-49AF-AC32-92602B9C6B38}"/>
              </c:ext>
            </c:extLst>
          </c:dPt>
          <c:dLbls>
            <c:dLbl>
              <c:idx val="0"/>
              <c:layout>
                <c:manualLayout>
                  <c:x val="-3.4804403975209106E-2"/>
                  <c:y val="8.7033024838492221E-2"/>
                </c:manualLayout>
              </c:layout>
              <c:tx>
                <c:rich>
                  <a:bodyPr/>
                  <a:lstStyle/>
                  <a:p>
                    <a:r>
                      <a:rPr lang="en-US" dirty="0"/>
                      <a:t>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BCE-49AF-AC32-92602B9C6B38}"/>
                </c:ext>
              </c:extLst>
            </c:dLbl>
            <c:dLbl>
              <c:idx val="1"/>
              <c:layout>
                <c:manualLayout>
                  <c:x val="-6.5702247030851771E-2"/>
                  <c:y val="0.16407509082241548"/>
                </c:manualLayout>
              </c:layout>
              <c:tx>
                <c:rich>
                  <a:bodyPr/>
                  <a:lstStyle/>
                  <a:p>
                    <a:r>
                      <a:rPr lang="en-US" dirty="0"/>
                      <a:t>3%</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BCE-49AF-AC32-92602B9C6B38}"/>
                </c:ext>
              </c:extLst>
            </c:dLbl>
            <c:dLbl>
              <c:idx val="2"/>
              <c:layout>
                <c:manualLayout>
                  <c:x val="-4.7969803919332678E-2"/>
                  <c:y val="6.8427005079479852E-2"/>
                </c:manualLayout>
              </c:layout>
              <c:tx>
                <c:rich>
                  <a:bodyPr/>
                  <a:lstStyle/>
                  <a:p>
                    <a:r>
                      <a:rPr lang="en-US" dirty="0"/>
                      <a:t>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3BCE-49AF-AC32-92602B9C6B38}"/>
                </c:ext>
              </c:extLst>
            </c:dLbl>
            <c:dLbl>
              <c:idx val="3"/>
              <c:layout>
                <c:manualLayout>
                  <c:x val="-0.10208647163130677"/>
                  <c:y val="0.10273469991616392"/>
                </c:manualLayout>
              </c:layout>
              <c:tx>
                <c:rich>
                  <a:bodyPr/>
                  <a:lstStyle/>
                  <a:p>
                    <a:r>
                      <a:rPr lang="en-US" dirty="0"/>
                      <a:t>13%</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BCE-49AF-AC32-92602B9C6B38}"/>
                </c:ext>
              </c:extLst>
            </c:dLbl>
            <c:dLbl>
              <c:idx val="4"/>
              <c:tx>
                <c:rich>
                  <a:bodyPr/>
                  <a:lstStyle/>
                  <a:p>
                    <a:r>
                      <a:rPr lang="en-US"/>
                      <a:t>74%</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3BCE-49AF-AC32-92602B9C6B3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'Results and Graphs Jan-Dec 2023'!$AF$4:$AF$8</c:f>
              <c:strCache>
                <c:ptCount val="5"/>
                <c:pt idx="0">
                  <c:v>0 - Not at all likely</c:v>
                </c:pt>
                <c:pt idx="1">
                  <c:v>1</c:v>
                </c:pt>
                <c:pt idx="2">
                  <c:v>2</c:v>
                </c:pt>
                <c:pt idx="3">
                  <c:v>3</c:v>
                </c:pt>
                <c:pt idx="4">
                  <c:v>4 - Extremely likely</c:v>
                </c:pt>
              </c:strCache>
            </c:strRef>
          </c:cat>
          <c:val>
            <c:numRef>
              <c:f>'Results and Graphs Jan-Dec 2023'!$Q$4:$Q$8</c:f>
              <c:numCache>
                <c:formatCode>General</c:formatCode>
                <c:ptCount val="5"/>
                <c:pt idx="0">
                  <c:v>10</c:v>
                </c:pt>
                <c:pt idx="1">
                  <c:v>2</c:v>
                </c:pt>
                <c:pt idx="2">
                  <c:v>7</c:v>
                </c:pt>
                <c:pt idx="3">
                  <c:v>30</c:v>
                </c:pt>
                <c:pt idx="4">
                  <c:v>170</c:v>
                </c:pt>
              </c:numCache>
            </c:numRef>
          </c:val>
          <c:extLst>
            <c:ext xmlns:c16="http://schemas.microsoft.com/office/drawing/2014/chart" uri="{C3380CC4-5D6E-409C-BE32-E72D297353CC}">
              <c16:uniqueId val="{0000000A-3BCE-49AF-AC32-92602B9C6B38}"/>
            </c:ext>
          </c:extLst>
        </c:ser>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73020502511215224"/>
          <c:y val="0.60505886768818873"/>
          <c:w val="0.24587113069953873"/>
          <c:h val="0.352298916706392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0.81156</cdr:x>
      <cdr:y>0.04025</cdr:y>
    </cdr:from>
    <cdr:to>
      <cdr:x>0.97414</cdr:x>
      <cdr:y>0.44271</cdr:y>
    </cdr:to>
    <cdr:sp macro="" textlink="">
      <cdr:nvSpPr>
        <cdr:cNvPr id="2" name="TextBox 1">
          <a:extLst xmlns:a="http://schemas.openxmlformats.org/drawingml/2006/main">
            <a:ext uri="{FF2B5EF4-FFF2-40B4-BE49-F238E27FC236}">
              <a16:creationId xmlns:a16="http://schemas.microsoft.com/office/drawing/2014/main" id="{2DC1D9F3-97CA-A566-3EDC-B2179B67DED1}"/>
            </a:ext>
          </a:extLst>
        </cdr:cNvPr>
        <cdr:cNvSpPr txBox="1"/>
      </cdr:nvSpPr>
      <cdr:spPr>
        <a:xfrm xmlns:a="http://schemas.openxmlformats.org/drawingml/2006/main">
          <a:off x="6778937" y="216025"/>
          <a:ext cx="1357967" cy="2160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0.44526</cdr:x>
      <cdr:y>0.41482</cdr:y>
    </cdr:from>
    <cdr:to>
      <cdr:x>0.55474</cdr:x>
      <cdr:y>0.58518</cdr:y>
    </cdr:to>
    <cdr:sp macro="" textlink="">
      <cdr:nvSpPr>
        <cdr:cNvPr id="3" name="TextBox 2">
          <a:extLst xmlns:a="http://schemas.openxmlformats.org/drawingml/2006/main">
            <a:ext uri="{FF2B5EF4-FFF2-40B4-BE49-F238E27FC236}">
              <a16:creationId xmlns:a16="http://schemas.microsoft.com/office/drawing/2014/main" id="{FA89E8B7-51A9-D47A-8506-FB1C3575C547}"/>
            </a:ext>
          </a:extLst>
        </cdr:cNvPr>
        <cdr:cNvSpPr txBox="1"/>
      </cdr:nvSpPr>
      <cdr:spPr>
        <a:xfrm xmlns:a="http://schemas.openxmlformats.org/drawingml/2006/main">
          <a:off x="3719264" y="222655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0.76724</cdr:x>
      <cdr:y>0.00725</cdr:y>
    </cdr:from>
    <cdr:to>
      <cdr:x>0.97414</cdr:x>
      <cdr:y>0.48296</cdr:y>
    </cdr:to>
    <cdr:sp macro="" textlink="">
      <cdr:nvSpPr>
        <cdr:cNvPr id="4" name="TextBox 3">
          <a:extLst xmlns:a="http://schemas.openxmlformats.org/drawingml/2006/main">
            <a:ext uri="{FF2B5EF4-FFF2-40B4-BE49-F238E27FC236}">
              <a16:creationId xmlns:a16="http://schemas.microsoft.com/office/drawing/2014/main" id="{1923E22E-84CF-5432-2D90-7B9F3C6F1BA7}"/>
            </a:ext>
          </a:extLst>
        </cdr:cNvPr>
        <cdr:cNvSpPr txBox="1"/>
      </cdr:nvSpPr>
      <cdr:spPr>
        <a:xfrm xmlns:a="http://schemas.openxmlformats.org/drawingml/2006/main">
          <a:off x="6408712" y="38910"/>
          <a:ext cx="1728192" cy="2553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0.76724</cdr:x>
      <cdr:y>0.02683</cdr:y>
    </cdr:from>
    <cdr:to>
      <cdr:x>0.96552</cdr:x>
      <cdr:y>0.53662</cdr:y>
    </cdr:to>
    <cdr:sp macro="" textlink="">
      <cdr:nvSpPr>
        <cdr:cNvPr id="6" name="TextBox 5">
          <a:extLst xmlns:a="http://schemas.openxmlformats.org/drawingml/2006/main">
            <a:ext uri="{FF2B5EF4-FFF2-40B4-BE49-F238E27FC236}">
              <a16:creationId xmlns:a16="http://schemas.microsoft.com/office/drawing/2014/main" id="{58509022-54F7-30CE-D0DF-3DA997AD77A5}"/>
            </a:ext>
          </a:extLst>
        </cdr:cNvPr>
        <cdr:cNvSpPr txBox="1"/>
      </cdr:nvSpPr>
      <cdr:spPr>
        <a:xfrm xmlns:a="http://schemas.openxmlformats.org/drawingml/2006/main">
          <a:off x="6408712" y="144017"/>
          <a:ext cx="1656184" cy="27363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0.81035</cdr:x>
      <cdr:y>0.00946</cdr:y>
    </cdr:from>
    <cdr:to>
      <cdr:x>1</cdr:x>
      <cdr:y>0.48244</cdr:y>
    </cdr:to>
    <cdr:sp macro="" textlink="">
      <cdr:nvSpPr>
        <cdr:cNvPr id="8" name="TextBox 1">
          <a:extLst xmlns:a="http://schemas.openxmlformats.org/drawingml/2006/main">
            <a:ext uri="{FF2B5EF4-FFF2-40B4-BE49-F238E27FC236}">
              <a16:creationId xmlns:a16="http://schemas.microsoft.com/office/drawing/2014/main" id="{79EF1962-94B5-6A08-5D4B-E7DA6AAAC847}"/>
            </a:ext>
          </a:extLst>
        </cdr:cNvPr>
        <cdr:cNvSpPr txBox="1"/>
      </cdr:nvSpPr>
      <cdr:spPr>
        <a:xfrm xmlns:a="http://schemas.openxmlformats.org/drawingml/2006/main">
          <a:off x="6927555" y="50800"/>
          <a:ext cx="1584143" cy="2538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dirty="0"/>
            <a:t>‘Best score’ up by 1% from last year</a:t>
          </a:r>
          <a:endParaRPr lang="en-GB" dirty="0"/>
        </a:p>
        <a:p xmlns:a="http://schemas.openxmlformats.org/drawingml/2006/main">
          <a:endParaRPr lang="en-GB" sz="1100" dirty="0"/>
        </a:p>
        <a:p xmlns:a="http://schemas.openxmlformats.org/drawingml/2006/main">
          <a:r>
            <a:rPr lang="en-GB" sz="1800" dirty="0"/>
            <a:t>However next ‘Best score’ is down by 2% from last year</a:t>
          </a:r>
        </a:p>
      </cdr:txBody>
    </cdr:sp>
  </cdr:relSizeAnchor>
</c:userShapes>
</file>

<file path=ppt/drawings/drawing2.xml><?xml version="1.0" encoding="utf-8"?>
<c:userShapes xmlns:c="http://schemas.openxmlformats.org/drawingml/2006/chart">
  <cdr:relSizeAnchor xmlns:cdr="http://schemas.openxmlformats.org/drawingml/2006/chartDrawing">
    <cdr:from>
      <cdr:x>0.7479</cdr:x>
      <cdr:y>0.05405</cdr:y>
    </cdr:from>
    <cdr:to>
      <cdr:x>0.9832</cdr:x>
      <cdr:y>0.45946</cdr:y>
    </cdr:to>
    <cdr:sp macro="" textlink="">
      <cdr:nvSpPr>
        <cdr:cNvPr id="2" name="TextBox 1">
          <a:extLst xmlns:a="http://schemas.openxmlformats.org/drawingml/2006/main">
            <a:ext uri="{FF2B5EF4-FFF2-40B4-BE49-F238E27FC236}">
              <a16:creationId xmlns:a16="http://schemas.microsoft.com/office/drawing/2014/main" id="{A3CFD619-A58C-BEA5-9DF1-E1CA216473F7}"/>
            </a:ext>
          </a:extLst>
        </cdr:cNvPr>
        <cdr:cNvSpPr txBox="1"/>
      </cdr:nvSpPr>
      <cdr:spPr>
        <a:xfrm xmlns:a="http://schemas.openxmlformats.org/drawingml/2006/main">
          <a:off x="6408713" y="288010"/>
          <a:ext cx="2016282" cy="21602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dirty="0"/>
            <a:t>‘Very easy’ was the same as last year.</a:t>
          </a:r>
        </a:p>
        <a:p xmlns:a="http://schemas.openxmlformats.org/drawingml/2006/main">
          <a:endParaRPr lang="en-GB" sz="1800" dirty="0"/>
        </a:p>
        <a:p xmlns:a="http://schemas.openxmlformats.org/drawingml/2006/main">
          <a:r>
            <a:rPr lang="en-GB" sz="1800" dirty="0"/>
            <a:t>‘Easy’ was 1% up from last year.</a:t>
          </a:r>
        </a:p>
      </cdr:txBody>
    </cdr:sp>
  </cdr:relSizeAnchor>
</c:userShapes>
</file>

<file path=ppt/drawings/drawing3.xml><?xml version="1.0" encoding="utf-8"?>
<c:userShapes xmlns:c="http://schemas.openxmlformats.org/drawingml/2006/chart">
  <cdr:relSizeAnchor xmlns:cdr="http://schemas.openxmlformats.org/drawingml/2006/chartDrawing">
    <cdr:from>
      <cdr:x>0.7541</cdr:x>
      <cdr:y>0.05263</cdr:y>
    </cdr:from>
    <cdr:to>
      <cdr:x>0.97541</cdr:x>
      <cdr:y>0.3732</cdr:y>
    </cdr:to>
    <cdr:sp macro="" textlink="">
      <cdr:nvSpPr>
        <cdr:cNvPr id="2" name="TextBox 1">
          <a:extLst xmlns:a="http://schemas.openxmlformats.org/drawingml/2006/main">
            <a:ext uri="{FF2B5EF4-FFF2-40B4-BE49-F238E27FC236}">
              <a16:creationId xmlns:a16="http://schemas.microsoft.com/office/drawing/2014/main" id="{E27B31BE-6A44-4F3F-82B1-CCB49904E2A3}"/>
            </a:ext>
          </a:extLst>
        </cdr:cNvPr>
        <cdr:cNvSpPr txBox="1"/>
      </cdr:nvSpPr>
      <cdr:spPr>
        <a:xfrm xmlns:a="http://schemas.openxmlformats.org/drawingml/2006/main">
          <a:off x="6624736" y="288032"/>
          <a:ext cx="1944216"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‘Very helpful’ was up by 1% from last year.</a:t>
          </a:r>
        </a:p>
        <a:p xmlns:a="http://schemas.openxmlformats.org/drawingml/2006/main">
          <a:endParaRPr lang="en-GB" dirty="0"/>
        </a:p>
        <a:p xmlns:a="http://schemas.openxmlformats.org/drawingml/2006/main">
          <a:r>
            <a:rPr lang="en-GB" dirty="0"/>
            <a:t>However ‘helpful’ was down by 2%</a:t>
          </a:r>
        </a:p>
      </cdr:txBody>
    </cdr:sp>
  </cdr:relSizeAnchor>
</c:userShapes>
</file>

<file path=ppt/drawings/drawing4.xml><?xml version="1.0" encoding="utf-8"?>
<c:userShapes xmlns:c="http://schemas.openxmlformats.org/drawingml/2006/chart">
  <cdr:relSizeAnchor xmlns:cdr="http://schemas.openxmlformats.org/drawingml/2006/chartDrawing">
    <cdr:from>
      <cdr:x>0.76106</cdr:x>
      <cdr:y>0.0225</cdr:y>
    </cdr:from>
    <cdr:to>
      <cdr:x>1</cdr:x>
      <cdr:y>0.36087</cdr:y>
    </cdr:to>
    <cdr:sp macro="" textlink="">
      <cdr:nvSpPr>
        <cdr:cNvPr id="2" name="TextBox 1">
          <a:extLst xmlns:a="http://schemas.openxmlformats.org/drawingml/2006/main">
            <a:ext uri="{FF2B5EF4-FFF2-40B4-BE49-F238E27FC236}">
              <a16:creationId xmlns:a16="http://schemas.microsoft.com/office/drawing/2014/main" id="{49580648-4800-9D4C-E2C3-589DFFAA015F}"/>
            </a:ext>
          </a:extLst>
        </cdr:cNvPr>
        <cdr:cNvSpPr txBox="1"/>
      </cdr:nvSpPr>
      <cdr:spPr>
        <a:xfrm xmlns:a="http://schemas.openxmlformats.org/drawingml/2006/main">
          <a:off x="6192672" y="116653"/>
          <a:ext cx="1944232"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dirty="0"/>
            <a:t>‘Very impartial’ was up by 4% from last year.</a:t>
          </a:r>
        </a:p>
        <a:p xmlns:a="http://schemas.openxmlformats.org/drawingml/2006/main">
          <a:endParaRPr lang="en-GB" sz="1800" dirty="0"/>
        </a:p>
        <a:p xmlns:a="http://schemas.openxmlformats.org/drawingml/2006/main">
          <a:r>
            <a:rPr lang="en-GB" sz="1800" dirty="0"/>
            <a:t>‘Impartial’ was down by 3%</a:t>
          </a:r>
        </a:p>
      </cdr:txBody>
    </cdr:sp>
  </cdr:relSizeAnchor>
</c:userShapes>
</file>

<file path=ppt/drawings/drawing5.xml><?xml version="1.0" encoding="utf-8"?>
<c:userShapes xmlns:c="http://schemas.openxmlformats.org/drawingml/2006/chart">
  <cdr:relSizeAnchor xmlns:cdr="http://schemas.openxmlformats.org/drawingml/2006/chartDrawing">
    <cdr:from>
      <cdr:x>0.71901</cdr:x>
      <cdr:y>0.0372</cdr:y>
    </cdr:from>
    <cdr:to>
      <cdr:x>0.96694</cdr:x>
      <cdr:y>0.41333</cdr:y>
    </cdr:to>
    <cdr:sp macro="" textlink="">
      <cdr:nvSpPr>
        <cdr:cNvPr id="2" name="TextBox 1">
          <a:extLst xmlns:a="http://schemas.openxmlformats.org/drawingml/2006/main">
            <a:ext uri="{FF2B5EF4-FFF2-40B4-BE49-F238E27FC236}">
              <a16:creationId xmlns:a16="http://schemas.microsoft.com/office/drawing/2014/main" id="{2EA7C95C-CC1A-4B0F-B967-E90E12315870}"/>
            </a:ext>
          </a:extLst>
        </cdr:cNvPr>
        <cdr:cNvSpPr txBox="1"/>
      </cdr:nvSpPr>
      <cdr:spPr>
        <a:xfrm xmlns:a="http://schemas.openxmlformats.org/drawingml/2006/main">
          <a:off x="6264696" y="200902"/>
          <a:ext cx="2160240" cy="20313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‘A great deal of difference’ was up by 3% from last year.</a:t>
          </a:r>
        </a:p>
        <a:p xmlns:a="http://schemas.openxmlformats.org/drawingml/2006/main">
          <a:endParaRPr lang="en-GB" dirty="0"/>
        </a:p>
        <a:p xmlns:a="http://schemas.openxmlformats.org/drawingml/2006/main">
          <a:r>
            <a:rPr lang="en-GB" dirty="0"/>
            <a:t>However ‘made a difference’ was down by 8%.</a:t>
          </a:r>
        </a:p>
      </cdr:txBody>
    </cdr:sp>
  </cdr:relSizeAnchor>
</c:userShapes>
</file>

<file path=ppt/drawings/drawing6.xml><?xml version="1.0" encoding="utf-8"?>
<c:userShapes xmlns:c="http://schemas.openxmlformats.org/drawingml/2006/chart">
  <cdr:relSizeAnchor xmlns:cdr="http://schemas.openxmlformats.org/drawingml/2006/chartDrawing">
    <cdr:from>
      <cdr:x>0.73684</cdr:x>
      <cdr:y>0.0274</cdr:y>
    </cdr:from>
    <cdr:to>
      <cdr:x>1</cdr:x>
      <cdr:y>0.36114</cdr:y>
    </cdr:to>
    <cdr:sp macro="" textlink="">
      <cdr:nvSpPr>
        <cdr:cNvPr id="2" name="TextBox 1">
          <a:extLst xmlns:a="http://schemas.openxmlformats.org/drawingml/2006/main">
            <a:ext uri="{FF2B5EF4-FFF2-40B4-BE49-F238E27FC236}">
              <a16:creationId xmlns:a16="http://schemas.microsoft.com/office/drawing/2014/main" id="{F009BBF4-6123-486C-BAA2-850523E52A14}"/>
            </a:ext>
          </a:extLst>
        </cdr:cNvPr>
        <cdr:cNvSpPr txBox="1"/>
      </cdr:nvSpPr>
      <cdr:spPr>
        <a:xfrm xmlns:a="http://schemas.openxmlformats.org/drawingml/2006/main">
          <a:off x="6048655" y="144030"/>
          <a:ext cx="2160257"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‘Very satisfied was down by 1% from last year.</a:t>
          </a:r>
        </a:p>
        <a:p xmlns:a="http://schemas.openxmlformats.org/drawingml/2006/main">
          <a:endParaRPr lang="en-GB" dirty="0"/>
        </a:p>
        <a:p xmlns:a="http://schemas.openxmlformats.org/drawingml/2006/main">
          <a:r>
            <a:rPr lang="en-GB" dirty="0"/>
            <a:t>‘Satisfied’ was down by 2%.</a:t>
          </a:r>
        </a:p>
      </cdr:txBody>
    </cdr:sp>
  </cdr:relSizeAnchor>
</c:userShapes>
</file>

<file path=ppt/drawings/drawing7.xml><?xml version="1.0" encoding="utf-8"?>
<c:userShapes xmlns:c="http://schemas.openxmlformats.org/drawingml/2006/chart">
  <cdr:relSizeAnchor xmlns:cdr="http://schemas.openxmlformats.org/drawingml/2006/chartDrawing">
    <cdr:from>
      <cdr:x>0.73276</cdr:x>
      <cdr:y>0.02817</cdr:y>
    </cdr:from>
    <cdr:to>
      <cdr:x>0.99138</cdr:x>
      <cdr:y>0.37131</cdr:y>
    </cdr:to>
    <cdr:sp macro="" textlink="">
      <cdr:nvSpPr>
        <cdr:cNvPr id="2" name="TextBox 1">
          <a:extLst xmlns:a="http://schemas.openxmlformats.org/drawingml/2006/main">
            <a:ext uri="{FF2B5EF4-FFF2-40B4-BE49-F238E27FC236}">
              <a16:creationId xmlns:a16="http://schemas.microsoft.com/office/drawing/2014/main" id="{F009BBF4-6123-486C-BAA2-850523E52A14}"/>
            </a:ext>
          </a:extLst>
        </cdr:cNvPr>
        <cdr:cNvSpPr txBox="1"/>
      </cdr:nvSpPr>
      <cdr:spPr>
        <a:xfrm xmlns:a="http://schemas.openxmlformats.org/drawingml/2006/main">
          <a:off x="6120692" y="144021"/>
          <a:ext cx="2160234"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t>‘Extremely likely was down by 4% from last year.</a:t>
          </a:r>
        </a:p>
        <a:p xmlns:a="http://schemas.openxmlformats.org/drawingml/2006/main">
          <a:endParaRPr lang="en-GB" dirty="0"/>
        </a:p>
        <a:p xmlns:a="http://schemas.openxmlformats.org/drawingml/2006/main">
          <a:r>
            <a:rPr lang="en-GB" dirty="0"/>
            <a:t>‘Likely’ was down by 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531F2F8-3E0C-49CA-89EE-4D7B729D9DDA}" type="datetimeFigureOut">
              <a:rPr lang="en-GB" smtClean="0"/>
              <a:t>12/05/2025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6284DEF-FE22-425A-8C49-AFC6EAEC1436}" type="slidenum">
              <a:rPr lang="en-GB" smtClean="0"/>
              <a:t>‹#›</a:t>
            </a:fld>
            <a:endParaRPr lang="en-GB"/>
          </a:p>
        </p:txBody>
      </p:sp>
    </p:spTree>
    <p:extLst>
      <p:ext uri="{BB962C8B-B14F-4D97-AF65-F5344CB8AC3E}">
        <p14:creationId xmlns:p14="http://schemas.microsoft.com/office/powerpoint/2010/main" val="273055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a:p>
        </p:txBody>
      </p:sp>
      <p:sp>
        <p:nvSpPr>
          <p:cNvPr id="122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EA07318-B925-41F3-959E-B0CBCA36A8A7}" type="slidenum">
              <a:rPr lang="en-GB" altLang="en-US" smtClean="0"/>
              <a:pPr eaLnBrk="1" hangingPunct="1">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4D3981F-FB93-4F47-AF92-237320EEEA95}"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4097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4D3981F-FB93-4F47-AF92-237320EEEA95}"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7238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4D3981F-FB93-4F47-AF92-237320EEEA95}"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156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fld id="{04D3981F-FB93-4F47-AF92-237320EEEA95}" type="slidenum">
              <a:rPr lang="en-GB" altLang="en-US" sz="1200" smtClean="0">
                <a:latin typeface="Times New Roman" pitchFamily="18" charset="0"/>
              </a:rPr>
              <a:pPr eaLnBrk="1" hangingPunct="1"/>
              <a:t>2</a:t>
            </a:fld>
            <a:endParaRPr lang="en-GB" altLang="en-US" sz="1200">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EBBF9A-D4FE-42C2-857D-5F72FA229DC9}" type="slidenum">
              <a:rPr lang="en-GB" altLang="en-US" smtClean="0"/>
              <a:pPr eaLnBrk="1" hangingPunct="1">
                <a:spcBef>
                  <a:spcPct val="0"/>
                </a:spcBef>
              </a:pPr>
              <a:t>3</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EBBF9A-D4FE-42C2-857D-5F72FA229DC9}" type="slidenum">
              <a:rPr lang="en-GB" altLang="en-US" smtClean="0"/>
              <a:pPr eaLnBrk="1" hangingPunct="1">
                <a:spcBef>
                  <a:spcPct val="0"/>
                </a:spcBef>
              </a:pPr>
              <a:t>4</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18777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EBBF9A-D4FE-42C2-857D-5F72FA229DC9}" type="slidenum">
              <a:rPr lang="en-GB" altLang="en-US" smtClean="0"/>
              <a:pPr eaLnBrk="1" hangingPunct="1">
                <a:spcBef>
                  <a:spcPct val="0"/>
                </a:spcBef>
              </a:pPr>
              <a:t>5</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24831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EEBBF9A-D4FE-42C2-857D-5F72FA229DC9}"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4551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EEBBF9A-D4FE-42C2-857D-5F72FA229DC9}"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6511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EEBBF9A-D4FE-42C2-857D-5F72FA229DC9}"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6672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fld id="{04D3981F-FB93-4F47-AF92-237320EEEA95}" type="slidenum">
              <a:rPr lang="en-GB" altLang="en-US" sz="1200" smtClean="0">
                <a:latin typeface="Times New Roman" pitchFamily="18" charset="0"/>
              </a:rPr>
              <a:pPr eaLnBrk="1" hangingPunct="1"/>
              <a:t>9</a:t>
            </a:fld>
            <a:endParaRPr lang="en-GB" altLang="en-US" sz="1200">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334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25F43C-D677-4429-887B-998FF075B881}"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33718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5F43C-D677-4429-887B-998FF075B881}"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80469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5F43C-D677-4429-887B-998FF075B881}"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86033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E25F43C-D677-4429-887B-998FF075B881}"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17901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5F43C-D677-4429-887B-998FF075B881}"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92423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25F43C-D677-4429-887B-998FF075B881}" type="datetimeFigureOut">
              <a:rPr lang="en-GB" smtClean="0"/>
              <a:t>12/05/2025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35051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25F43C-D677-4429-887B-998FF075B881}" type="datetimeFigureOut">
              <a:rPr lang="en-GB" smtClean="0"/>
              <a:t>12/05/2025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8467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25F43C-D677-4429-887B-998FF075B881}" type="datetimeFigureOut">
              <a:rPr lang="en-GB" smtClean="0"/>
              <a:t>12/05/2025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297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5F43C-D677-4429-887B-998FF075B881}" type="datetimeFigureOut">
              <a:rPr lang="en-GB" smtClean="0"/>
              <a:t>12/05/2025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73378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5F43C-D677-4429-887B-998FF075B881}" type="datetimeFigureOut">
              <a:rPr lang="en-GB" smtClean="0"/>
              <a:t>12/05/2025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115881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5F43C-D677-4429-887B-998FF075B881}" type="datetimeFigureOut">
              <a:rPr lang="en-GB" smtClean="0"/>
              <a:t>12/05/2025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482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5F43C-D677-4429-887B-998FF075B881}" type="datetimeFigureOut">
              <a:rPr lang="en-GB" smtClean="0"/>
              <a:t>12/05/2025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264652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1000">
              <a:srgbClr val="FFFFCC"/>
            </a:gs>
            <a:gs pos="70500">
              <a:srgbClr val="FFCCCC"/>
            </a:gs>
            <a:gs pos="100000">
              <a:srgbClr val="FFCCCC"/>
            </a:gs>
          </a:gsLst>
          <a:lin ang="5400000" scaled="1"/>
        </a:gradFill>
        <a:effectLst/>
      </p:bgPr>
    </p:bg>
    <p:spTree>
      <p:nvGrpSpPr>
        <p:cNvPr id="1" name=""/>
        <p:cNvGrpSpPr/>
        <p:nvPr/>
      </p:nvGrpSpPr>
      <p:grpSpPr>
        <a:xfrm>
          <a:off x="0" y="0"/>
          <a:ext cx="0" cy="0"/>
          <a:chOff x="0" y="0"/>
          <a:chExt cx="0" cy="0"/>
        </a:xfrm>
      </p:grpSpPr>
      <p:sp>
        <p:nvSpPr>
          <p:cNvPr id="2050" name="Rectangle 2050"/>
          <p:cNvSpPr>
            <a:spLocks noChangeArrowheads="1"/>
          </p:cNvSpPr>
          <p:nvPr/>
        </p:nvSpPr>
        <p:spPr bwMode="auto">
          <a:xfrm>
            <a:off x="762000" y="4114800"/>
            <a:ext cx="78486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GB" altLang="en-US" sz="2000">
              <a:latin typeface="Verdana" pitchFamily="34" charset="0"/>
            </a:endParaRPr>
          </a:p>
          <a:p>
            <a:pPr algn="ctr" eaLnBrk="1" hangingPunct="1">
              <a:spcBef>
                <a:spcPct val="0"/>
              </a:spcBef>
              <a:buFontTx/>
              <a:buNone/>
            </a:pPr>
            <a:br>
              <a:rPr lang="en-GB" altLang="en-US" sz="2800">
                <a:latin typeface="Verdana" pitchFamily="34" charset="0"/>
              </a:rPr>
            </a:br>
            <a:endParaRPr lang="en-GB" altLang="en-US" sz="2800">
              <a:latin typeface="Verdana" pitchFamily="34" charset="0"/>
            </a:endParaRPr>
          </a:p>
        </p:txBody>
      </p:sp>
      <p:sp>
        <p:nvSpPr>
          <p:cNvPr id="2052" name="Text Box 2052"/>
          <p:cNvSpPr txBox="1">
            <a:spLocks noChangeArrowheads="1"/>
          </p:cNvSpPr>
          <p:nvPr/>
        </p:nvSpPr>
        <p:spPr bwMode="auto">
          <a:xfrm>
            <a:off x="-21082" y="4024555"/>
            <a:ext cx="914400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4000" b="1" dirty="0">
                <a:solidFill>
                  <a:schemeClr val="bg1"/>
                </a:solidFill>
                <a:latin typeface="Arial" pitchFamily="34" charset="0"/>
              </a:rPr>
              <a:t>SENDIAS Feedback                   January – December 2024</a:t>
            </a:r>
          </a:p>
          <a:p>
            <a:pPr algn="ctr" eaLnBrk="1" hangingPunct="1">
              <a:spcBef>
                <a:spcPct val="50000"/>
              </a:spcBef>
              <a:buFontTx/>
              <a:buNone/>
            </a:pPr>
            <a:r>
              <a:rPr lang="en-GB" altLang="en-US" sz="2400" b="1" dirty="0">
                <a:latin typeface="Arial" pitchFamily="34" charset="0"/>
              </a:rPr>
              <a:t>2051 evaluations sent / 206 returned: </a:t>
            </a:r>
            <a:r>
              <a:rPr lang="en-GB" sz="2400" b="1" dirty="0">
                <a:latin typeface="Arial" pitchFamily="34" charset="0"/>
              </a:rPr>
              <a:t>8.24%</a:t>
            </a:r>
            <a:r>
              <a:rPr lang="en-GB" altLang="en-US" sz="2400" b="1" dirty="0">
                <a:latin typeface="Arial" pitchFamily="34" charset="0"/>
              </a:rPr>
              <a:t> return rate</a:t>
            </a:r>
          </a:p>
          <a:p>
            <a:pPr algn="ctr" eaLnBrk="1" hangingPunct="1">
              <a:spcBef>
                <a:spcPct val="50000"/>
              </a:spcBef>
              <a:buFontTx/>
              <a:buNone/>
            </a:pPr>
            <a:endParaRPr lang="en-GB" altLang="en-US" sz="1600" b="1" dirty="0">
              <a:solidFill>
                <a:srgbClr val="002060"/>
              </a:solidFill>
              <a:latin typeface="Arial" pitchFamily="34" charset="0"/>
            </a:endParaRPr>
          </a:p>
          <a:p>
            <a:pPr algn="ctr" eaLnBrk="1" hangingPunct="1">
              <a:spcBef>
                <a:spcPct val="50000"/>
              </a:spcBef>
              <a:buFontTx/>
              <a:buNone/>
            </a:pPr>
            <a:endParaRPr lang="en-GB" altLang="en-US" sz="200" b="1" dirty="0">
              <a:solidFill>
                <a:srgbClr val="002060"/>
              </a:solidFill>
              <a:latin typeface="Arial" pitchFamily="34" charset="0"/>
            </a:endParaRPr>
          </a:p>
          <a:p>
            <a:pPr algn="ctr" eaLnBrk="1" hangingPunct="1">
              <a:spcBef>
                <a:spcPct val="50000"/>
              </a:spcBef>
              <a:buFontTx/>
              <a:buNone/>
            </a:pPr>
            <a:endParaRPr lang="en-GB" altLang="en-US" sz="200" b="1" dirty="0">
              <a:solidFill>
                <a:srgbClr val="002060"/>
              </a:solidFill>
              <a:latin typeface="Arial" pitchFamily="34" charset="0"/>
            </a:endParaRPr>
          </a:p>
        </p:txBody>
      </p:sp>
      <p:pic>
        <p:nvPicPr>
          <p:cNvPr id="6" name="Picture 5" descr="Logo&#10;&#10;Description automatically generated">
            <a:extLst>
              <a:ext uri="{FF2B5EF4-FFF2-40B4-BE49-F238E27FC236}">
                <a16:creationId xmlns:a16="http://schemas.microsoft.com/office/drawing/2014/main" id="{99B034C2-CB16-494C-8B15-1BCCA254E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442"/>
            <a:ext cx="8443664" cy="3942622"/>
          </a:xfrm>
          <a:prstGeom prst="rect">
            <a:avLst/>
          </a:prstGeom>
        </p:spPr>
      </p:pic>
    </p:spTree>
    <p:extLst>
      <p:ext uri="{BB962C8B-B14F-4D97-AF65-F5344CB8AC3E}">
        <p14:creationId xmlns:p14="http://schemas.microsoft.com/office/powerpoint/2010/main" val="78580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999764-F4F7-4FA7-8415-FA808A1E3FB3}"/>
              </a:ext>
            </a:extLst>
          </p:cNvPr>
          <p:cNvSpPr txBox="1"/>
          <p:nvPr/>
        </p:nvSpPr>
        <p:spPr>
          <a:xfrm>
            <a:off x="179512" y="44624"/>
            <a:ext cx="87849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Calibri"/>
                <a:ea typeface="+mn-ea"/>
                <a:cs typeface="+mn-cs"/>
              </a:rPr>
              <a:t>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Calibri"/>
                <a:ea typeface="+mn-ea"/>
                <a:cs typeface="+mn-cs"/>
              </a:rPr>
              <a:t>Examples from over the year</a:t>
            </a:r>
          </a:p>
        </p:txBody>
      </p:sp>
      <p:sp>
        <p:nvSpPr>
          <p:cNvPr id="4" name="TextBox 3">
            <a:extLst>
              <a:ext uri="{FF2B5EF4-FFF2-40B4-BE49-F238E27FC236}">
                <a16:creationId xmlns:a16="http://schemas.microsoft.com/office/drawing/2014/main" id="{9BC4F3AB-9E4F-4704-962B-1FAA60EA7487}"/>
              </a:ext>
            </a:extLst>
          </p:cNvPr>
          <p:cNvSpPr txBox="1"/>
          <p:nvPr/>
        </p:nvSpPr>
        <p:spPr>
          <a:xfrm>
            <a:off x="467544" y="1244953"/>
            <a:ext cx="8208912" cy="5047536"/>
          </a:xfrm>
          <a:prstGeom prst="rect">
            <a:avLst/>
          </a:prstGeom>
          <a:noFill/>
          <a:ln w="69850">
            <a:solidFill>
              <a:srgbClr val="92D050"/>
            </a:solidFill>
          </a:ln>
        </p:spPr>
        <p:txBody>
          <a:bodyPr wrap="square" rtlCol="0">
            <a:spAutoFit/>
          </a:bodyPr>
          <a:lstStyle/>
          <a:p>
            <a:r>
              <a:rPr lang="en-GB" sz="2300" i="1" dirty="0"/>
              <a:t>“So helpful and understanding and made me feel like my opinion was valued”</a:t>
            </a:r>
          </a:p>
          <a:p>
            <a:endParaRPr lang="en-GB" sz="2300" i="1" dirty="0"/>
          </a:p>
          <a:p>
            <a:r>
              <a:rPr lang="en-GB" sz="2300" i="1" dirty="0"/>
              <a:t>“I have been very well listened too and supported by this team and it's nice to have the continuity of 1 person also that is still helping to support us to when we reach our end goal. I would be lost if it wasn't for this team, thank you for being there.”</a:t>
            </a:r>
          </a:p>
          <a:p>
            <a:endParaRPr lang="en-GB" sz="2300" i="1" dirty="0"/>
          </a:p>
          <a:p>
            <a:r>
              <a:rPr lang="en-GB" sz="2300" i="1" dirty="0"/>
              <a:t>“The waiting time for response from a team member should be improved on as it took me about 5days before I was contacted by a team member. It should be that when you place a call across within the office hour, there should be a team member to on ground to respond to your questions and give you necessary </a:t>
            </a:r>
          </a:p>
          <a:p>
            <a:r>
              <a:rPr lang="en-GB" sz="2300" i="1" dirty="0"/>
              <a:t>guidance”. </a:t>
            </a:r>
          </a:p>
        </p:txBody>
      </p:sp>
      <p:pic>
        <p:nvPicPr>
          <p:cNvPr id="8" name="Picture 7" descr="Logo, company name&#10;&#10;Description automatically generated">
            <a:extLst>
              <a:ext uri="{FF2B5EF4-FFF2-40B4-BE49-F238E27FC236}">
                <a16:creationId xmlns:a16="http://schemas.microsoft.com/office/drawing/2014/main" id="{5D89EBE1-58A4-4AB1-A23C-1A8D505F3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949280"/>
            <a:ext cx="1728192" cy="806949"/>
          </a:xfrm>
          <a:prstGeom prst="rect">
            <a:avLst/>
          </a:prstGeom>
        </p:spPr>
      </p:pic>
    </p:spTree>
    <p:extLst>
      <p:ext uri="{BB962C8B-B14F-4D97-AF65-F5344CB8AC3E}">
        <p14:creationId xmlns:p14="http://schemas.microsoft.com/office/powerpoint/2010/main" val="285057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999764-F4F7-4FA7-8415-FA808A1E3FB3}"/>
              </a:ext>
            </a:extLst>
          </p:cNvPr>
          <p:cNvSpPr txBox="1"/>
          <p:nvPr/>
        </p:nvSpPr>
        <p:spPr>
          <a:xfrm>
            <a:off x="179512" y="44624"/>
            <a:ext cx="87849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Calibri"/>
                <a:ea typeface="+mn-ea"/>
                <a:cs typeface="+mn-cs"/>
              </a:rPr>
              <a:t>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latin typeface="Calibri"/>
              </a:rPr>
              <a:t>Examples from over the year</a:t>
            </a:r>
            <a:endParaRPr kumimoji="0" lang="en-GB" sz="3600" b="1" i="0" u="none" strike="noStrike" kern="1200" cap="none" spc="0" normalizeH="0" baseline="0" noProof="0" dirty="0">
              <a:ln>
                <a:noFill/>
              </a:ln>
              <a:effectLst/>
              <a:uLnTx/>
              <a:uFillTx/>
              <a:latin typeface="Calibri"/>
              <a:ea typeface="+mn-ea"/>
              <a:cs typeface="+mn-cs"/>
            </a:endParaRPr>
          </a:p>
        </p:txBody>
      </p:sp>
      <p:sp>
        <p:nvSpPr>
          <p:cNvPr id="4" name="TextBox 3">
            <a:extLst>
              <a:ext uri="{FF2B5EF4-FFF2-40B4-BE49-F238E27FC236}">
                <a16:creationId xmlns:a16="http://schemas.microsoft.com/office/drawing/2014/main" id="{9BC4F3AB-9E4F-4704-962B-1FAA60EA7487}"/>
              </a:ext>
            </a:extLst>
          </p:cNvPr>
          <p:cNvSpPr txBox="1"/>
          <p:nvPr/>
        </p:nvSpPr>
        <p:spPr>
          <a:xfrm>
            <a:off x="467544" y="1459518"/>
            <a:ext cx="8208912" cy="5047536"/>
          </a:xfrm>
          <a:prstGeom prst="rect">
            <a:avLst/>
          </a:prstGeom>
          <a:noFill/>
          <a:ln w="69850">
            <a:solidFill>
              <a:schemeClr val="accent6"/>
            </a:solidFill>
          </a:ln>
        </p:spPr>
        <p:txBody>
          <a:bodyPr wrap="square" rtlCol="0">
            <a:spAutoFit/>
          </a:bodyPr>
          <a:lstStyle/>
          <a:p>
            <a:endParaRPr lang="en-GB" sz="2300" i="1" dirty="0"/>
          </a:p>
          <a:p>
            <a:r>
              <a:rPr lang="en-GB" sz="2300" i="1" dirty="0"/>
              <a:t>“Lady I spoke to was very kind non-judgemental and full of information for me she kindly sent me lots of information would fully recommend your service thankyou”</a:t>
            </a:r>
          </a:p>
          <a:p>
            <a:endParaRPr lang="en-GB" sz="2300" i="1" dirty="0"/>
          </a:p>
          <a:p>
            <a:r>
              <a:rPr lang="en-GB" sz="2300" i="1" dirty="0"/>
              <a:t>“Very useful information given to me which I did not know about before and had not been able to research myself.”</a:t>
            </a:r>
          </a:p>
          <a:p>
            <a:endParaRPr lang="en-GB" sz="2300" i="1" dirty="0"/>
          </a:p>
          <a:p>
            <a:r>
              <a:rPr lang="en-GB" sz="2300" i="1" dirty="0"/>
              <a:t>“Thank you all for all your hard work and advice really did help me out with my sons EHCP form and couldn’t of asked for more” </a:t>
            </a:r>
          </a:p>
          <a:p>
            <a:endParaRPr lang="en-GB" sz="2300" i="1" dirty="0"/>
          </a:p>
          <a:p>
            <a:r>
              <a:rPr lang="en-GB" sz="2300" i="1" dirty="0"/>
              <a:t>“Very quick response times , very patient listeners and very thorough advice” </a:t>
            </a:r>
          </a:p>
          <a:p>
            <a:endParaRPr lang="en-GB" sz="2300" i="1" dirty="0"/>
          </a:p>
        </p:txBody>
      </p:sp>
      <p:pic>
        <p:nvPicPr>
          <p:cNvPr id="8" name="Picture 7" descr="Logo, company name&#10;&#10;Description automatically generated">
            <a:extLst>
              <a:ext uri="{FF2B5EF4-FFF2-40B4-BE49-F238E27FC236}">
                <a16:creationId xmlns:a16="http://schemas.microsoft.com/office/drawing/2014/main" id="{5D89EBE1-58A4-4AB1-A23C-1A8D505F3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934419"/>
            <a:ext cx="1728192" cy="806949"/>
          </a:xfrm>
          <a:prstGeom prst="rect">
            <a:avLst/>
          </a:prstGeom>
        </p:spPr>
      </p:pic>
    </p:spTree>
    <p:extLst>
      <p:ext uri="{BB962C8B-B14F-4D97-AF65-F5344CB8AC3E}">
        <p14:creationId xmlns:p14="http://schemas.microsoft.com/office/powerpoint/2010/main" val="339484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7842567-580F-4B31-BA3B-7CB8C3D4E90F}"/>
              </a:ext>
            </a:extLst>
          </p:cNvPr>
          <p:cNvSpPr txBox="1"/>
          <p:nvPr/>
        </p:nvSpPr>
        <p:spPr>
          <a:xfrm>
            <a:off x="179512" y="44624"/>
            <a:ext cx="87849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Calibri"/>
                <a:ea typeface="+mn-ea"/>
                <a:cs typeface="+mn-cs"/>
              </a:rPr>
              <a:t>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latin typeface="Calibri"/>
              </a:rPr>
              <a:t>Examples from over the year</a:t>
            </a:r>
            <a:endParaRPr kumimoji="0" lang="en-GB" sz="3600" b="1" i="0" u="none" strike="noStrike" kern="1200" cap="none" spc="0" normalizeH="0" baseline="0" noProof="0" dirty="0">
              <a:ln>
                <a:noFill/>
              </a:ln>
              <a:effectLst/>
              <a:uLnTx/>
              <a:uFillTx/>
              <a:latin typeface="Calibri"/>
              <a:ea typeface="+mn-ea"/>
              <a:cs typeface="+mn-cs"/>
            </a:endParaRPr>
          </a:p>
        </p:txBody>
      </p:sp>
      <p:sp>
        <p:nvSpPr>
          <p:cNvPr id="6" name="TextBox 5">
            <a:extLst>
              <a:ext uri="{FF2B5EF4-FFF2-40B4-BE49-F238E27FC236}">
                <a16:creationId xmlns:a16="http://schemas.microsoft.com/office/drawing/2014/main" id="{31C63CD1-059E-499B-94D7-A41CE163B1C3}"/>
              </a:ext>
            </a:extLst>
          </p:cNvPr>
          <p:cNvSpPr txBox="1"/>
          <p:nvPr/>
        </p:nvSpPr>
        <p:spPr>
          <a:xfrm>
            <a:off x="539552" y="1615727"/>
            <a:ext cx="7992888" cy="4693593"/>
          </a:xfrm>
          <a:prstGeom prst="rect">
            <a:avLst/>
          </a:prstGeom>
          <a:noFill/>
          <a:ln w="57150">
            <a:solidFill>
              <a:srgbClr val="7030A0"/>
            </a:solidFill>
          </a:ln>
        </p:spPr>
        <p:txBody>
          <a:bodyPr wrap="square">
            <a:spAutoFit/>
          </a:bodyPr>
          <a:lstStyle/>
          <a:p>
            <a:r>
              <a:rPr lang="en-GB" sz="2300" i="1" dirty="0"/>
              <a:t>“&lt;Adviser’s name&gt; was polite, kind and a good listener. She made it clear that she was not able to provide answers but was great in helping me with additional information and resources to assist with my sons upcoming EHCP review meeting.”</a:t>
            </a:r>
          </a:p>
          <a:p>
            <a:endParaRPr lang="en-GB" sz="2300" i="1" dirty="0"/>
          </a:p>
          <a:p>
            <a:r>
              <a:rPr lang="en-GB" sz="2300" i="1" dirty="0"/>
              <a:t>“SENDIAS helped me feel that I was back in control of the situation and not so helpless.”</a:t>
            </a:r>
          </a:p>
          <a:p>
            <a:endParaRPr lang="en-GB" sz="2300" i="1" dirty="0"/>
          </a:p>
          <a:p>
            <a:r>
              <a:rPr lang="en-GB" sz="2300" i="1" dirty="0"/>
              <a:t> “It is invaluable to have an unbiased service to ask for advice when navigating the complex world of SEN support for your child. I am very grateful to &lt;adviser's name&gt;!”</a:t>
            </a:r>
          </a:p>
          <a:p>
            <a:endParaRPr lang="en-GB" sz="2300" i="1" dirty="0"/>
          </a:p>
          <a:p>
            <a:r>
              <a:rPr lang="en-GB" sz="2300" i="1" dirty="0"/>
              <a:t>“Very helpful and very supportive”</a:t>
            </a:r>
          </a:p>
        </p:txBody>
      </p:sp>
      <p:pic>
        <p:nvPicPr>
          <p:cNvPr id="8" name="Picture 7" descr="Logo, company name&#10;&#10;Description automatically generated">
            <a:extLst>
              <a:ext uri="{FF2B5EF4-FFF2-40B4-BE49-F238E27FC236}">
                <a16:creationId xmlns:a16="http://schemas.microsoft.com/office/drawing/2014/main" id="{50E4328D-123B-46A2-A993-69CB4E3DE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314" y="5949280"/>
            <a:ext cx="1542150" cy="720080"/>
          </a:xfrm>
          <a:prstGeom prst="rect">
            <a:avLst/>
          </a:prstGeom>
        </p:spPr>
      </p:pic>
    </p:spTree>
    <p:extLst>
      <p:ext uri="{BB962C8B-B14F-4D97-AF65-F5344CB8AC3E}">
        <p14:creationId xmlns:p14="http://schemas.microsoft.com/office/powerpoint/2010/main" val="23778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149FD-A5C6-4E11-9EA0-FC9D3525865A}"/>
              </a:ext>
            </a:extLst>
          </p:cNvPr>
          <p:cNvSpPr txBox="1"/>
          <p:nvPr/>
        </p:nvSpPr>
        <p:spPr>
          <a:xfrm>
            <a:off x="467544" y="260648"/>
            <a:ext cx="8352928" cy="830997"/>
          </a:xfrm>
          <a:prstGeom prst="rect">
            <a:avLst/>
          </a:prstGeom>
          <a:noFill/>
        </p:spPr>
        <p:txBody>
          <a:bodyPr wrap="square" rtlCol="0">
            <a:spAutoFit/>
          </a:bodyPr>
          <a:lstStyle/>
          <a:p>
            <a:pPr algn="ctr"/>
            <a:r>
              <a:rPr lang="en-GB" sz="2400" dirty="0"/>
              <a:t>SENDIAS Feedback Scores for January - December 2024</a:t>
            </a:r>
          </a:p>
          <a:p>
            <a:pPr algn="ctr"/>
            <a:r>
              <a:rPr lang="en-GB" sz="2400" dirty="0"/>
              <a:t>% of total across all evaluation form questions</a:t>
            </a:r>
          </a:p>
        </p:txBody>
      </p:sp>
      <p:graphicFrame>
        <p:nvGraphicFramePr>
          <p:cNvPr id="5" name="Chart 4">
            <a:extLst>
              <a:ext uri="{FF2B5EF4-FFF2-40B4-BE49-F238E27FC236}">
                <a16:creationId xmlns:a16="http://schemas.microsoft.com/office/drawing/2014/main" id="{CF0C60AE-ECAE-478B-9B82-59A99802DB5D}"/>
              </a:ext>
            </a:extLst>
          </p:cNvPr>
          <p:cNvGraphicFramePr>
            <a:graphicFrameLocks/>
          </p:cNvGraphicFramePr>
          <p:nvPr>
            <p:extLst>
              <p:ext uri="{D42A27DB-BD31-4B8C-83A1-F6EECF244321}">
                <p14:modId xmlns:p14="http://schemas.microsoft.com/office/powerpoint/2010/main" val="1527463223"/>
              </p:ext>
            </p:extLst>
          </p:nvPr>
        </p:nvGraphicFramePr>
        <p:xfrm>
          <a:off x="323528" y="1052736"/>
          <a:ext cx="6778937" cy="5328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00D9DE62-240E-4A8C-9A43-CA9971F4DEE2}"/>
              </a:ext>
            </a:extLst>
          </p:cNvPr>
          <p:cNvGraphicFramePr>
            <a:graphicFrameLocks/>
          </p:cNvGraphicFramePr>
          <p:nvPr>
            <p:extLst>
              <p:ext uri="{D42A27DB-BD31-4B8C-83A1-F6EECF244321}">
                <p14:modId xmlns:p14="http://schemas.microsoft.com/office/powerpoint/2010/main" val="1354985807"/>
              </p:ext>
            </p:extLst>
          </p:nvPr>
        </p:nvGraphicFramePr>
        <p:xfrm>
          <a:off x="323528" y="1052735"/>
          <a:ext cx="8352928" cy="5367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946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910066-F68F-4284-957C-5E1DC50F7348}"/>
              </a:ext>
            </a:extLst>
          </p:cNvPr>
          <p:cNvSpPr txBox="1"/>
          <p:nvPr/>
        </p:nvSpPr>
        <p:spPr>
          <a:xfrm>
            <a:off x="467544" y="260648"/>
            <a:ext cx="8352928" cy="830997"/>
          </a:xfrm>
          <a:prstGeom prst="rect">
            <a:avLst/>
          </a:prstGeom>
          <a:noFill/>
        </p:spPr>
        <p:txBody>
          <a:bodyPr wrap="square" rtlCol="0">
            <a:spAutoFit/>
          </a:bodyPr>
          <a:lstStyle/>
          <a:p>
            <a:pPr algn="ctr"/>
            <a:r>
              <a:rPr lang="en-GB" sz="2400" dirty="0"/>
              <a:t>SENDIAS Feedback Scores for January - December 2024</a:t>
            </a:r>
          </a:p>
          <a:p>
            <a:pPr algn="ctr"/>
            <a:r>
              <a:rPr lang="en-GB" sz="2400" b="1" dirty="0">
                <a:solidFill>
                  <a:srgbClr val="0070C0"/>
                </a:solidFill>
              </a:rPr>
              <a:t>- How easy was it to get in touch with us?</a:t>
            </a:r>
          </a:p>
        </p:txBody>
      </p:sp>
      <p:graphicFrame>
        <p:nvGraphicFramePr>
          <p:cNvPr id="3" name="Chart 2">
            <a:extLst>
              <a:ext uri="{FF2B5EF4-FFF2-40B4-BE49-F238E27FC236}">
                <a16:creationId xmlns:a16="http://schemas.microsoft.com/office/drawing/2014/main" id="{4F5788F0-5145-474F-A519-371784F30F8B}"/>
              </a:ext>
            </a:extLst>
          </p:cNvPr>
          <p:cNvGraphicFramePr>
            <a:graphicFrameLocks/>
          </p:cNvGraphicFramePr>
          <p:nvPr>
            <p:extLst>
              <p:ext uri="{D42A27DB-BD31-4B8C-83A1-F6EECF244321}">
                <p14:modId xmlns:p14="http://schemas.microsoft.com/office/powerpoint/2010/main" val="2141308600"/>
              </p:ext>
            </p:extLst>
          </p:nvPr>
        </p:nvGraphicFramePr>
        <p:xfrm>
          <a:off x="251520" y="1268760"/>
          <a:ext cx="8568952"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957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910066-F68F-4284-957C-5E1DC50F7348}"/>
              </a:ext>
            </a:extLst>
          </p:cNvPr>
          <p:cNvSpPr txBox="1"/>
          <p:nvPr/>
        </p:nvSpPr>
        <p:spPr>
          <a:xfrm>
            <a:off x="467544" y="260648"/>
            <a:ext cx="8352928" cy="830997"/>
          </a:xfrm>
          <a:prstGeom prst="rect">
            <a:avLst/>
          </a:prstGeom>
          <a:noFill/>
        </p:spPr>
        <p:txBody>
          <a:bodyPr wrap="square" rtlCol="0">
            <a:spAutoFit/>
          </a:bodyPr>
          <a:lstStyle/>
          <a:p>
            <a:pPr algn="ctr"/>
            <a:r>
              <a:rPr lang="en-GB" sz="2400" dirty="0"/>
              <a:t>SENDIAS Feedback Scores for January - December 2024</a:t>
            </a:r>
          </a:p>
          <a:p>
            <a:pPr algn="ctr"/>
            <a:r>
              <a:rPr lang="en-GB" sz="2400" b="1" dirty="0">
                <a:solidFill>
                  <a:srgbClr val="0070C0"/>
                </a:solidFill>
              </a:rPr>
              <a:t>- How helpful was the IAS we gave you?</a:t>
            </a:r>
          </a:p>
        </p:txBody>
      </p:sp>
      <p:graphicFrame>
        <p:nvGraphicFramePr>
          <p:cNvPr id="5" name="Chart 4">
            <a:extLst>
              <a:ext uri="{FF2B5EF4-FFF2-40B4-BE49-F238E27FC236}">
                <a16:creationId xmlns:a16="http://schemas.microsoft.com/office/drawing/2014/main" id="{C763069F-A117-4AEF-8BAC-C86587E7AA08}"/>
              </a:ext>
            </a:extLst>
          </p:cNvPr>
          <p:cNvGraphicFramePr>
            <a:graphicFrameLocks/>
          </p:cNvGraphicFramePr>
          <p:nvPr>
            <p:extLst>
              <p:ext uri="{D42A27DB-BD31-4B8C-83A1-F6EECF244321}">
                <p14:modId xmlns:p14="http://schemas.microsoft.com/office/powerpoint/2010/main" val="2502630418"/>
              </p:ext>
            </p:extLst>
          </p:nvPr>
        </p:nvGraphicFramePr>
        <p:xfrm>
          <a:off x="179512" y="1268760"/>
          <a:ext cx="8784975"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98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910066-F68F-4284-957C-5E1DC50F7348}"/>
              </a:ext>
            </a:extLst>
          </p:cNvPr>
          <p:cNvSpPr txBox="1"/>
          <p:nvPr/>
        </p:nvSpPr>
        <p:spPr>
          <a:xfrm>
            <a:off x="467544" y="260648"/>
            <a:ext cx="8352928" cy="830997"/>
          </a:xfrm>
          <a:prstGeom prst="rect">
            <a:avLst/>
          </a:prstGeom>
          <a:noFill/>
        </p:spPr>
        <p:txBody>
          <a:bodyPr wrap="square" rtlCol="0">
            <a:spAutoFit/>
          </a:bodyPr>
          <a:lstStyle/>
          <a:p>
            <a:pPr algn="ctr"/>
            <a:r>
              <a:rPr lang="en-GB" sz="2400" dirty="0"/>
              <a:t>SENDIAS Feedback Scores for January - December 2024</a:t>
            </a:r>
          </a:p>
          <a:p>
            <a:pPr algn="ctr"/>
            <a:r>
              <a:rPr lang="en-GB" sz="2400" b="1" dirty="0">
                <a:solidFill>
                  <a:srgbClr val="0070C0"/>
                </a:solidFill>
              </a:rPr>
              <a:t>- How neutral, fair and unbiased do you think we were?</a:t>
            </a:r>
          </a:p>
        </p:txBody>
      </p:sp>
      <p:graphicFrame>
        <p:nvGraphicFramePr>
          <p:cNvPr id="7" name="Chart 6">
            <a:extLst>
              <a:ext uri="{FF2B5EF4-FFF2-40B4-BE49-F238E27FC236}">
                <a16:creationId xmlns:a16="http://schemas.microsoft.com/office/drawing/2014/main" id="{A11C7B56-00E1-01D1-BF79-F37D14820D80}"/>
              </a:ext>
            </a:extLst>
          </p:cNvPr>
          <p:cNvGraphicFramePr>
            <a:graphicFrameLocks/>
          </p:cNvGraphicFramePr>
          <p:nvPr>
            <p:extLst>
              <p:ext uri="{D42A27DB-BD31-4B8C-83A1-F6EECF244321}">
                <p14:modId xmlns:p14="http://schemas.microsoft.com/office/powerpoint/2010/main" val="2323497609"/>
              </p:ext>
            </p:extLst>
          </p:nvPr>
        </p:nvGraphicFramePr>
        <p:xfrm>
          <a:off x="467544" y="1412776"/>
          <a:ext cx="8136904"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901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910066-F68F-4284-957C-5E1DC50F7348}"/>
              </a:ext>
            </a:extLst>
          </p:cNvPr>
          <p:cNvSpPr txBox="1"/>
          <p:nvPr/>
        </p:nvSpPr>
        <p:spPr>
          <a:xfrm>
            <a:off x="467544" y="260648"/>
            <a:ext cx="83529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SENDIAS Feedback Scores for January - December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 What difference do you think our IAS has made for you?</a:t>
            </a:r>
          </a:p>
        </p:txBody>
      </p:sp>
      <p:graphicFrame>
        <p:nvGraphicFramePr>
          <p:cNvPr id="5" name="Chart 4">
            <a:extLst>
              <a:ext uri="{FF2B5EF4-FFF2-40B4-BE49-F238E27FC236}">
                <a16:creationId xmlns:a16="http://schemas.microsoft.com/office/drawing/2014/main" id="{C66255F6-8E48-4836-8880-4CF65FF85215}"/>
              </a:ext>
            </a:extLst>
          </p:cNvPr>
          <p:cNvGraphicFramePr>
            <a:graphicFrameLocks/>
          </p:cNvGraphicFramePr>
          <p:nvPr>
            <p:extLst>
              <p:ext uri="{D42A27DB-BD31-4B8C-83A1-F6EECF244321}">
                <p14:modId xmlns:p14="http://schemas.microsoft.com/office/powerpoint/2010/main" val="1181422572"/>
              </p:ext>
            </p:extLst>
          </p:nvPr>
        </p:nvGraphicFramePr>
        <p:xfrm>
          <a:off x="251520" y="1196752"/>
          <a:ext cx="8712967"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177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910066-F68F-4284-957C-5E1DC50F7348}"/>
              </a:ext>
            </a:extLst>
          </p:cNvPr>
          <p:cNvSpPr txBox="1"/>
          <p:nvPr/>
        </p:nvSpPr>
        <p:spPr>
          <a:xfrm>
            <a:off x="467544" y="260648"/>
            <a:ext cx="83529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SENDIAS Feedback Scores for January – December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 Overall</a:t>
            </a:r>
            <a:r>
              <a:rPr lang="en-GB" sz="2400" b="1" dirty="0">
                <a:solidFill>
                  <a:srgbClr val="0070C0"/>
                </a:solidFill>
                <a:latin typeface="Calibri"/>
              </a:rPr>
              <a:t>, </a:t>
            </a:r>
            <a:r>
              <a:rPr kumimoji="0" lang="en-GB" sz="2400" b="1" i="0" u="none" strike="noStrike" kern="1200" cap="none" spc="0" normalizeH="0" baseline="0" noProof="0" dirty="0">
                <a:ln>
                  <a:noFill/>
                </a:ln>
                <a:solidFill>
                  <a:srgbClr val="0070C0"/>
                </a:solidFill>
                <a:effectLst/>
                <a:uLnTx/>
                <a:uFillTx/>
                <a:latin typeface="Calibri"/>
                <a:ea typeface="+mn-ea"/>
                <a:cs typeface="+mn-cs"/>
              </a:rPr>
              <a:t>how satisfied are you with the service we gave?</a:t>
            </a:r>
          </a:p>
        </p:txBody>
      </p:sp>
      <p:graphicFrame>
        <p:nvGraphicFramePr>
          <p:cNvPr id="4" name="Chart 3">
            <a:extLst>
              <a:ext uri="{FF2B5EF4-FFF2-40B4-BE49-F238E27FC236}">
                <a16:creationId xmlns:a16="http://schemas.microsoft.com/office/drawing/2014/main" id="{D48BED93-75ED-4DDA-8758-87385E7DB217}"/>
              </a:ext>
            </a:extLst>
          </p:cNvPr>
          <p:cNvGraphicFramePr>
            <a:graphicFrameLocks/>
          </p:cNvGraphicFramePr>
          <p:nvPr>
            <p:extLst>
              <p:ext uri="{D42A27DB-BD31-4B8C-83A1-F6EECF244321}">
                <p14:modId xmlns:p14="http://schemas.microsoft.com/office/powerpoint/2010/main" val="3919908043"/>
              </p:ext>
            </p:extLst>
          </p:nvPr>
        </p:nvGraphicFramePr>
        <p:xfrm>
          <a:off x="467544" y="1340768"/>
          <a:ext cx="8208912" cy="5256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05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910066-F68F-4284-957C-5E1DC50F7348}"/>
              </a:ext>
            </a:extLst>
          </p:cNvPr>
          <p:cNvSpPr txBox="1"/>
          <p:nvPr/>
        </p:nvSpPr>
        <p:spPr>
          <a:xfrm>
            <a:off x="179512" y="260648"/>
            <a:ext cx="878497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SENDIAS Feedback Scores for January - December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 How likely is it that you would recommend the service to others?</a:t>
            </a:r>
          </a:p>
        </p:txBody>
      </p:sp>
      <p:graphicFrame>
        <p:nvGraphicFramePr>
          <p:cNvPr id="3" name="Chart 2">
            <a:extLst>
              <a:ext uri="{FF2B5EF4-FFF2-40B4-BE49-F238E27FC236}">
                <a16:creationId xmlns:a16="http://schemas.microsoft.com/office/drawing/2014/main" id="{563D45E1-C69E-41BC-9CFE-EEE27465DA39}"/>
              </a:ext>
            </a:extLst>
          </p:cNvPr>
          <p:cNvGraphicFramePr>
            <a:graphicFrameLocks/>
          </p:cNvGraphicFramePr>
          <p:nvPr>
            <p:extLst>
              <p:ext uri="{D42A27DB-BD31-4B8C-83A1-F6EECF244321}">
                <p14:modId xmlns:p14="http://schemas.microsoft.com/office/powerpoint/2010/main" val="3595474414"/>
              </p:ext>
            </p:extLst>
          </p:nvPr>
        </p:nvGraphicFramePr>
        <p:xfrm>
          <a:off x="323528" y="1340768"/>
          <a:ext cx="8352928" cy="5112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398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1210E2-CE5E-43B3-8708-877F41AB42CE}"/>
              </a:ext>
            </a:extLst>
          </p:cNvPr>
          <p:cNvSpPr/>
          <p:nvPr/>
        </p:nvSpPr>
        <p:spPr>
          <a:xfrm>
            <a:off x="503548" y="1268760"/>
            <a:ext cx="8136904" cy="5078313"/>
          </a:xfrm>
          <a:prstGeom prst="rect">
            <a:avLst/>
          </a:prstGeom>
          <a:ln w="57150">
            <a:solidFill>
              <a:srgbClr val="00B0F0"/>
            </a:solidFill>
          </a:ln>
        </p:spPr>
        <p:txBody>
          <a:bodyPr wrap="square">
            <a:spAutoFit/>
          </a:bodyPr>
          <a:lstStyle/>
          <a:p>
            <a:endParaRPr lang="en-GB" sz="2300" i="1" dirty="0"/>
          </a:p>
          <a:p>
            <a:r>
              <a:rPr lang="en-GB" sz="2300" i="1" dirty="0"/>
              <a:t>“This is great way of helping parents. We felt out daughter was getting lost on a very confusing system. You were a great help.”</a:t>
            </a:r>
          </a:p>
          <a:p>
            <a:endParaRPr lang="en-GB" sz="2300" i="1" dirty="0"/>
          </a:p>
          <a:p>
            <a:r>
              <a:rPr lang="en-GB" sz="2300" i="1" dirty="0"/>
              <a:t>“I have used SENDIAS  a few times and the Adviser has always been 100% professional. They always offer a 1st rate service. They are always patience, caring and very compassionate. They never make you feel silly for asking a particular question. They are very knowledgeable. They get back to you quickly. They explain things in a way that l can understand. I would and have highly recommended this service to friends, family and work colleagues. This is an invaluable service and l feel extremely lucky to have this service. You are all doing an amazing job.” </a:t>
            </a:r>
          </a:p>
          <a:p>
            <a:endParaRPr lang="en-GB" sz="2300" i="1" dirty="0"/>
          </a:p>
          <a:p>
            <a:endParaRPr lang="en-GB" sz="200" dirty="0"/>
          </a:p>
        </p:txBody>
      </p:sp>
      <p:sp>
        <p:nvSpPr>
          <p:cNvPr id="11" name="TextBox 10">
            <a:extLst>
              <a:ext uri="{FF2B5EF4-FFF2-40B4-BE49-F238E27FC236}">
                <a16:creationId xmlns:a16="http://schemas.microsoft.com/office/drawing/2014/main" id="{71E579EF-21CB-47D1-9565-E215A3AB6A8D}"/>
              </a:ext>
            </a:extLst>
          </p:cNvPr>
          <p:cNvSpPr txBox="1"/>
          <p:nvPr/>
        </p:nvSpPr>
        <p:spPr>
          <a:xfrm>
            <a:off x="179512" y="0"/>
            <a:ext cx="87849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effectLst/>
                <a:uLnTx/>
                <a:uFillTx/>
                <a:latin typeface="Calibri"/>
                <a:ea typeface="+mn-ea"/>
                <a:cs typeface="+mn-cs"/>
              </a:rPr>
              <a:t>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latin typeface="Calibri"/>
              </a:rPr>
              <a:t>E</a:t>
            </a:r>
            <a:r>
              <a:rPr kumimoji="0" lang="en-GB" sz="3600" b="1" i="0" u="none" strike="noStrike" kern="1200" cap="none" spc="0" normalizeH="0" baseline="0" noProof="0" dirty="0" err="1">
                <a:ln>
                  <a:noFill/>
                </a:ln>
                <a:effectLst/>
                <a:uLnTx/>
                <a:uFillTx/>
                <a:latin typeface="Calibri"/>
                <a:ea typeface="+mn-ea"/>
                <a:cs typeface="+mn-cs"/>
              </a:rPr>
              <a:t>xamples</a:t>
            </a:r>
            <a:r>
              <a:rPr kumimoji="0" lang="en-GB" sz="3600" b="1" i="0" u="none" strike="noStrike" kern="1200" cap="none" spc="0" normalizeH="0" baseline="0" noProof="0" dirty="0">
                <a:ln>
                  <a:noFill/>
                </a:ln>
                <a:effectLst/>
                <a:uLnTx/>
                <a:uFillTx/>
                <a:latin typeface="Calibri"/>
                <a:ea typeface="+mn-ea"/>
                <a:cs typeface="+mn-cs"/>
              </a:rPr>
              <a:t> from over the year</a:t>
            </a:r>
          </a:p>
        </p:txBody>
      </p:sp>
      <p:pic>
        <p:nvPicPr>
          <p:cNvPr id="3" name="Picture 2" descr="Logo, company name&#10;&#10;Description automatically generated">
            <a:extLst>
              <a:ext uri="{FF2B5EF4-FFF2-40B4-BE49-F238E27FC236}">
                <a16:creationId xmlns:a16="http://schemas.microsoft.com/office/drawing/2014/main" id="{9BF30558-0ACA-457F-A93D-6834DEE965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7703" y="5850935"/>
            <a:ext cx="1752769" cy="818425"/>
          </a:xfrm>
          <a:prstGeom prst="rect">
            <a:avLst/>
          </a:prstGeom>
        </p:spPr>
      </p:pic>
    </p:spTree>
    <p:extLst>
      <p:ext uri="{BB962C8B-B14F-4D97-AF65-F5344CB8AC3E}">
        <p14:creationId xmlns:p14="http://schemas.microsoft.com/office/powerpoint/2010/main" val="1665492591"/>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5CDA0203516C4CA7A1FD91F5607161" ma:contentTypeVersion="6" ma:contentTypeDescription="Create a new document." ma:contentTypeScope="" ma:versionID="f3671a890b4d29cc7cce1e8375f21a4b">
  <xsd:schema xmlns:xsd="http://www.w3.org/2001/XMLSchema" xmlns:xs="http://www.w3.org/2001/XMLSchema" xmlns:p="http://schemas.microsoft.com/office/2006/metadata/properties" xmlns:ns3="265a3498-6048-4e4c-afaa-6e8afa8d1c9d" targetNamespace="http://schemas.microsoft.com/office/2006/metadata/properties" ma:root="true" ma:fieldsID="fffb83d6376b5cf5e031c25640acabd4" ns3:_="">
    <xsd:import namespace="265a3498-6048-4e4c-afaa-6e8afa8d1c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5a3498-6048-4e4c-afaa-6e8afa8d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2B93F5-F3BA-49A1-A2F1-6538CBD53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5a3498-6048-4e4c-afaa-6e8afa8d1c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D30AED-0BE1-41C2-843A-A313F0FE045E}">
  <ds:schemaRefs>
    <ds:schemaRef ds:uri="http://schemas.microsoft.com/sharepoint/v3/contenttype/forms"/>
  </ds:schemaRefs>
</ds:datastoreItem>
</file>

<file path=customXml/itemProps3.xml><?xml version="1.0" encoding="utf-8"?>
<ds:datastoreItem xmlns:ds="http://schemas.openxmlformats.org/officeDocument/2006/customXml" ds:itemID="{0077627B-96C9-4783-BC6F-2C4B9BB91623}">
  <ds:schemaRefs>
    <ds:schemaRef ds:uri="http://schemas.microsoft.com/office/infopath/2007/PartnerControls"/>
    <ds:schemaRef ds:uri="http://purl.org/dc/elements/1.1/"/>
    <ds:schemaRef ds:uri="http://schemas.microsoft.com/office/2006/metadata/properties"/>
    <ds:schemaRef ds:uri="265a3498-6048-4e4c-afaa-6e8afa8d1c9d"/>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11897</TotalTime>
  <Words>884</Words>
  <Application>Microsoft Office PowerPoint</Application>
  <PresentationFormat>On-screen Show (4:3)</PresentationFormat>
  <Paragraphs>119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Verdana</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Mcintosh</dc:creator>
  <cp:lastModifiedBy>Heather Mcintosh</cp:lastModifiedBy>
  <cp:revision>114</cp:revision>
  <dcterms:created xsi:type="dcterms:W3CDTF">2018-02-08T13:10:55Z</dcterms:created>
  <dcterms:modified xsi:type="dcterms:W3CDTF">2025-05-12T12:19:25Z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0x010100AD5CDA0203516C4CA7A1FD91F5607161</vt:lpwstr>
  </property>
</Properties>
</file>